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7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9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0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1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4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5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6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7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8" r:id="rId3"/>
    <p:sldId id="265" r:id="rId4"/>
    <p:sldId id="295" r:id="rId5"/>
    <p:sldId id="299" r:id="rId6"/>
    <p:sldId id="301" r:id="rId7"/>
    <p:sldId id="303" r:id="rId8"/>
    <p:sldId id="304" r:id="rId9"/>
    <p:sldId id="306" r:id="rId10"/>
    <p:sldId id="302" r:id="rId11"/>
    <p:sldId id="305" r:id="rId12"/>
    <p:sldId id="307" r:id="rId13"/>
    <p:sldId id="309" r:id="rId14"/>
    <p:sldId id="314" r:id="rId15"/>
    <p:sldId id="308" r:id="rId16"/>
    <p:sldId id="310" r:id="rId17"/>
    <p:sldId id="311" r:id="rId18"/>
    <p:sldId id="317" r:id="rId19"/>
    <p:sldId id="313" r:id="rId20"/>
    <p:sldId id="312" r:id="rId21"/>
    <p:sldId id="315" r:id="rId22"/>
    <p:sldId id="316" r:id="rId23"/>
    <p:sldId id="259" r:id="rId24"/>
    <p:sldId id="271" r:id="rId25"/>
    <p:sldId id="283" r:id="rId26"/>
    <p:sldId id="300" r:id="rId27"/>
    <p:sldId id="294" r:id="rId28"/>
    <p:sldId id="297" r:id="rId29"/>
    <p:sldId id="272" r:id="rId30"/>
    <p:sldId id="296" r:id="rId31"/>
    <p:sldId id="273" r:id="rId32"/>
    <p:sldId id="274" r:id="rId33"/>
    <p:sldId id="275" r:id="rId34"/>
    <p:sldId id="276" r:id="rId35"/>
    <p:sldId id="277" r:id="rId36"/>
    <p:sldId id="282" r:id="rId37"/>
    <p:sldId id="278" r:id="rId38"/>
    <p:sldId id="279" r:id="rId39"/>
    <p:sldId id="281" r:id="rId40"/>
    <p:sldId id="293" r:id="rId41"/>
    <p:sldId id="285" r:id="rId42"/>
    <p:sldId id="288" r:id="rId43"/>
    <p:sldId id="290" r:id="rId44"/>
    <p:sldId id="289" r:id="rId45"/>
    <p:sldId id="291" r:id="rId46"/>
    <p:sldId id="292" r:id="rId47"/>
    <p:sldId id="287" r:id="rId48"/>
    <p:sldId id="286" r:id="rId49"/>
    <p:sldId id="266" r:id="rId50"/>
    <p:sldId id="25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07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87477-9C6B-4A0A-977C-B77D6E1DC265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F3115-D9B4-4C60-87FE-467C66580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.metu.edu.tr/courses/me114/Lectures/loc_key_spr_riv.htm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by Andy Baker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by Andy Baker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488</a:t>
            </a:r>
          </a:p>
          <a:p>
            <a:endParaRPr lang="en-US" dirty="0" smtClean="0"/>
          </a:p>
          <a:p>
            <a:r>
              <a:rPr lang="en-US" dirty="0" smtClean="0"/>
              <a:t>Friction</a:t>
            </a:r>
            <a:r>
              <a:rPr lang="en-US" baseline="0" dirty="0" smtClean="0"/>
              <a:t> is a killer it takes away power that could be going to the ground and making your robot go faster or push harder.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488</a:t>
            </a:r>
          </a:p>
          <a:p>
            <a:endParaRPr lang="en-US" dirty="0" smtClean="0"/>
          </a:p>
          <a:p>
            <a:r>
              <a:rPr lang="en-US" dirty="0" smtClean="0"/>
              <a:t>Friction</a:t>
            </a:r>
            <a:r>
              <a:rPr lang="en-US" baseline="0" dirty="0" smtClean="0"/>
              <a:t> is a killer it takes away power that could be going to the ground and making your robot go faster or push harder. </a:t>
            </a:r>
          </a:p>
          <a:p>
            <a:endParaRPr lang="en-US" baseline="0" dirty="0" smtClean="0"/>
          </a:p>
          <a:p>
            <a:r>
              <a:rPr lang="en-US" dirty="0" smtClean="0">
                <a:hlinkClick r:id="rId3"/>
              </a:rPr>
              <a:t>http://www.me.metu.edu.tr/courses/me114/Lectures/loc_key_spr_riv.htm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places allow their to b</a:t>
            </a:r>
            <a:r>
              <a:rPr lang="en-US" baseline="0" dirty="0" smtClean="0"/>
              <a:t>e a line so the shafts can’t move and cause friction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488</a:t>
            </a:r>
          </a:p>
          <a:p>
            <a:endParaRPr lang="en-US" dirty="0" smtClean="0"/>
          </a:p>
          <a:p>
            <a:r>
              <a:rPr lang="en-US" dirty="0" smtClean="0"/>
              <a:t>It puts</a:t>
            </a:r>
            <a:r>
              <a:rPr lang="en-US" baseline="0" dirty="0" smtClean="0"/>
              <a:t> a lot of force on the shaft supports because of the torque created by the lever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488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488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(plus a little bit because the</a:t>
            </a:r>
            <a:r>
              <a:rPr lang="en-US" baseline="0" dirty="0" smtClean="0"/>
              <a:t> surfaces aren’t perfectly flat)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numbers I gave earlier were for 6in wheels so if we had</a:t>
            </a:r>
            <a:r>
              <a:rPr lang="en-US" baseline="0" dirty="0" smtClean="0"/>
              <a:t> 4in wheels we would go 2/3 the speed.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by Andy Baker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by Andy Baker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by Andy Baker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by Andy Baker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3115-D9B4-4C60-87FE-467C6658035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="1" i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="1" i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="1" i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="1" i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C7D5-8C14-4087-9EC8-ABC568DE832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7D7C-BD1C-4D2B-8A48-E9A0D17E7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ymark.com/product-p/am-0149.htm" TargetMode="External"/><Relationship Id="rId2" Type="http://schemas.openxmlformats.org/officeDocument/2006/relationships/hyperlink" Target="http://www.andymark.com/product-p/am-003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dymark.com/product-p/am-0885.htm" TargetMode="External"/><Relationship Id="rId4" Type="http://schemas.openxmlformats.org/officeDocument/2006/relationships/hyperlink" Target="http://www.andymark.com/product-p/am-0747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oJ0q3NDx0&amp;feature=youtu.b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3" Type="http://schemas.openxmlformats.org/officeDocument/2006/relationships/tags" Target="../tags/tag15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notesSlide" Target="../notesSlides/notesSlide11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hyperlink" Target="http://www.youtube.com/watch?v=RihQOUNsN9c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image" Target="../media/image14.gi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84.xml"/><Relationship Id="rId21" Type="http://schemas.openxmlformats.org/officeDocument/2006/relationships/tags" Target="../tags/tag302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18.jpe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hyperlink" Target="http://first.wpi.edu/Images/CMS/First/2007CON_Drive_Systems_Copioli.pdf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usfirst.org/2007comp/other/2007%20Guidelines_Tips_Good%20Practices.pdf" TargetMode="External"/><Relationship Id="rId3" Type="http://schemas.openxmlformats.org/officeDocument/2006/relationships/tags" Target="../tags/tag345.xml"/><Relationship Id="rId7" Type="http://schemas.openxmlformats.org/officeDocument/2006/relationships/hyperlink" Target="http://files.andymark.com/x2010-toughbox-user-guide.pdf" TargetMode="Externa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hyperlink" Target="http://files.andymark.com/FIRST-Robotics-Drive-Systems.ppt" TargetMode="External"/><Relationship Id="rId5" Type="http://schemas.openxmlformats.org/officeDocument/2006/relationships/hyperlink" Target="http://www.chiefdelphi.com/media/papers/2147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2000" y="3810000"/>
            <a:ext cx="7772400" cy="1470025"/>
          </a:xfrm>
        </p:spPr>
        <p:txBody>
          <a:bodyPr/>
          <a:lstStyle/>
          <a:p>
            <a:r>
              <a:rPr lang="en-US" b="1" dirty="0" smtClean="0"/>
              <a:t>Intro to Drive Trains </a:t>
            </a:r>
            <a:br>
              <a:rPr lang="en-US" b="1" dirty="0" smtClean="0"/>
            </a:br>
            <a:r>
              <a:rPr lang="en-US" b="1" dirty="0" smtClean="0"/>
              <a:t>and Kit </a:t>
            </a:r>
            <a:r>
              <a:rPr lang="en-US" b="1" dirty="0" err="1" smtClean="0"/>
              <a:t>Bot</a:t>
            </a:r>
            <a:r>
              <a:rPr lang="en-US" b="1" dirty="0" smtClean="0"/>
              <a:t> Drive</a:t>
            </a:r>
            <a:endParaRPr lang="en-US" b="1" dirty="0"/>
          </a:p>
        </p:txBody>
      </p:sp>
      <p:pic>
        <p:nvPicPr>
          <p:cNvPr id="5" name="Picture 4" descr="Official Logo Large - No backgroun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381000"/>
            <a:ext cx="7924800" cy="25289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Toughbox Mini</a:t>
            </a:r>
            <a:endParaRPr 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971925" cy="40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438400"/>
            <a:ext cx="389606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Toughbox Mini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Steel, spur gears, 20 </a:t>
            </a:r>
            <a:r>
              <a:rPr lang="en-US" dirty="0" err="1" smtClean="0"/>
              <a:t>dp</a:t>
            </a:r>
            <a:r>
              <a:rPr lang="en-US" dirty="0" smtClean="0"/>
              <a:t>, 14.5 degree pressure angle</a:t>
            </a:r>
          </a:p>
          <a:p>
            <a:r>
              <a:rPr lang="en-US" u="sng" dirty="0" smtClean="0">
                <a:hlinkClick r:id="rId2"/>
              </a:rPr>
              <a:t>CIM Gear, 14 tooth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Large Cluster Gear</a:t>
            </a:r>
            <a:r>
              <a:rPr lang="en-US" dirty="0" smtClean="0"/>
              <a:t>: 50 tooth</a:t>
            </a:r>
          </a:p>
          <a:p>
            <a:r>
              <a:rPr lang="en-US" u="sng" dirty="0" smtClean="0">
                <a:hlinkClick r:id="rId4"/>
              </a:rPr>
              <a:t>Small Cluster Gear</a:t>
            </a:r>
            <a:r>
              <a:rPr lang="en-US" dirty="0" smtClean="0"/>
              <a:t>: 16 tooth</a:t>
            </a:r>
          </a:p>
          <a:p>
            <a:r>
              <a:rPr lang="en-US" u="sng" dirty="0" smtClean="0">
                <a:hlinkClick r:id="rId5"/>
              </a:rPr>
              <a:t>Large Output Gear</a:t>
            </a:r>
            <a:r>
              <a:rPr lang="en-US" dirty="0" smtClean="0"/>
              <a:t>: 48 tooth</a:t>
            </a:r>
          </a:p>
          <a:p>
            <a:r>
              <a:rPr lang="en-US" dirty="0" smtClean="0"/>
              <a:t>Output shaft: 1/2 inch diameter, with 1/8" keyway</a:t>
            </a:r>
          </a:p>
          <a:p>
            <a:r>
              <a:rPr lang="en-US" dirty="0" smtClean="0"/>
              <a:t>Weight: 1.95 pounds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Gear 1 = 50 		Large Gear 2 = 48</a:t>
            </a:r>
          </a:p>
          <a:p>
            <a:pPr>
              <a:buNone/>
            </a:pPr>
            <a:r>
              <a:rPr lang="en-US" dirty="0" smtClean="0"/>
              <a:t>	CIM Gear = 14			Small Output = 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133600"/>
            <a:ext cx="2819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ultiply 5"/>
          <p:cNvSpPr/>
          <p:nvPr/>
        </p:nvSpPr>
        <p:spPr>
          <a:xfrm>
            <a:off x="4114800" y="1828800"/>
            <a:ext cx="762000" cy="68580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2209800"/>
            <a:ext cx="3124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Gear 1 = 50 		Large Gear 2 = 48</a:t>
            </a:r>
          </a:p>
          <a:p>
            <a:pPr>
              <a:buNone/>
            </a:pPr>
            <a:r>
              <a:rPr lang="en-US" dirty="0" smtClean="0"/>
              <a:t>	CIM Gear = 14			Small Output = 16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Overall Ratio: 10.71:1 (standard)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133600"/>
            <a:ext cx="2819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ultiply 5"/>
          <p:cNvSpPr/>
          <p:nvPr/>
        </p:nvSpPr>
        <p:spPr>
          <a:xfrm>
            <a:off x="4114800" y="1828800"/>
            <a:ext cx="762000" cy="68580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2209800"/>
            <a:ext cx="304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the Gearboxes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http://www.youtube.com/watch?v=uloJ0q3NDx0&amp;feature=youtu.be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Belts or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Belts and Chain allow you to transfer power over a greater distance than gears</a:t>
            </a:r>
          </a:p>
          <a:p>
            <a:r>
              <a:rPr lang="en-US" dirty="0" smtClean="0"/>
              <a:t>The math is the same but remember the direction doesn’t change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3912647"/>
            <a:ext cx="2895600" cy="29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</a:t>
            </a:r>
            <a:r>
              <a:rPr lang="en-US" dirty="0" err="1" smtClean="0"/>
              <a:t>Bot</a:t>
            </a:r>
            <a:r>
              <a:rPr lang="en-US" dirty="0" smtClean="0"/>
              <a:t>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39 Tooth Gearbox Pulley</a:t>
            </a:r>
            <a:endParaRPr lang="en-US" dirty="0"/>
          </a:p>
        </p:txBody>
      </p:sp>
      <p:pic>
        <p:nvPicPr>
          <p:cNvPr id="70658" name="Picture 2" descr="http://a248.e.akamai.net/origin-cdn.volusion.com/vyfsn.knvgw/v/vspfiles/photos/am-2361-2.jpg?1363165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3056530" cy="286702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1600200"/>
            <a:ext cx="350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 Tooth Wheel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Pulley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60" name="Picture 4" descr="http://a248.e.akamai.net/origin-cdn.volusion.com/vyfsn.knvgw/v/vspfiles/photos/am-2234-2.jpg?13573859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71800"/>
            <a:ext cx="333683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42 / 39 = 1.076</a:t>
            </a:r>
          </a:p>
          <a:p>
            <a:endParaRPr lang="en-US" dirty="0" smtClean="0"/>
          </a:p>
          <a:p>
            <a:r>
              <a:rPr lang="en-US" dirty="0" smtClean="0"/>
              <a:t>Ratio to the wheel = 10.71:1 * 1.076:1 = 11.52:1</a:t>
            </a:r>
          </a:p>
          <a:p>
            <a:endParaRPr lang="en-US" dirty="0" smtClean="0"/>
          </a:p>
          <a:p>
            <a:r>
              <a:rPr lang="en-US" dirty="0" smtClean="0"/>
              <a:t>What’s the max theoretical wheel RPM?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42 / 39 = 1.076</a:t>
            </a:r>
          </a:p>
          <a:p>
            <a:endParaRPr lang="en-US" dirty="0" smtClean="0"/>
          </a:p>
          <a:p>
            <a:r>
              <a:rPr lang="en-US" dirty="0" smtClean="0"/>
              <a:t>Ratio to the wheel = 10.71:1 * 1.076:1 = 11.52:1</a:t>
            </a:r>
          </a:p>
          <a:p>
            <a:endParaRPr lang="en-US" dirty="0" smtClean="0"/>
          </a:p>
          <a:p>
            <a:r>
              <a:rPr lang="en-US" dirty="0" smtClean="0"/>
              <a:t>What’s the max theoretical wheel RPM?</a:t>
            </a:r>
          </a:p>
          <a:p>
            <a:pPr lvl="1"/>
            <a:r>
              <a:rPr lang="en-US" dirty="0" smtClean="0"/>
              <a:t>HINT: CIM Free Speed = 5310 RPM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42 / 39 = 1.076</a:t>
            </a:r>
          </a:p>
          <a:p>
            <a:endParaRPr lang="en-US" dirty="0" smtClean="0"/>
          </a:p>
          <a:p>
            <a:r>
              <a:rPr lang="en-US" dirty="0" smtClean="0"/>
              <a:t>Ratio to the wheel = 10.71:1 * 1.076:1 = 11.52:1</a:t>
            </a:r>
          </a:p>
          <a:p>
            <a:endParaRPr lang="en-US" dirty="0" smtClean="0"/>
          </a:p>
          <a:p>
            <a:r>
              <a:rPr lang="en-US" dirty="0" smtClean="0"/>
              <a:t>What’s the max theoretical wheel RPM?</a:t>
            </a:r>
          </a:p>
          <a:p>
            <a:pPr>
              <a:buNone/>
            </a:pPr>
            <a:r>
              <a:rPr lang="en-US" dirty="0" smtClean="0"/>
              <a:t>		5310 / 11.52 = 460.9 RPM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a drive train?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Components that work together to move the robot from point A to point B.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Usually also determines many aspects of the robot frame.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gear reduction</a:t>
            </a:r>
          </a:p>
          <a:p>
            <a:r>
              <a:rPr lang="en-US" dirty="0" smtClean="0"/>
              <a:t>Small wheels will have less speed and more torque for the same RPM as larger wheels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38525"/>
            <a:ext cx="4857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Wheels: AM </a:t>
            </a:r>
            <a:r>
              <a:rPr lang="en-US" dirty="0" err="1" smtClean="0"/>
              <a:t>HiGrip</a:t>
            </a:r>
            <a:r>
              <a:rPr lang="en-US" dirty="0" smtClean="0"/>
              <a:t> 6”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Diameter = 6 inches</a:t>
            </a:r>
          </a:p>
          <a:p>
            <a:r>
              <a:rPr lang="en-US" dirty="0" smtClean="0"/>
              <a:t>Body Material: Polycarbonate, black</a:t>
            </a:r>
          </a:p>
          <a:p>
            <a:r>
              <a:rPr lang="en-US" dirty="0" smtClean="0"/>
              <a:t>Tread Material: TPU rubber, 77a </a:t>
            </a:r>
            <a:r>
              <a:rPr lang="en-US" dirty="0" err="1" smtClean="0"/>
              <a:t>durometer</a:t>
            </a:r>
            <a:r>
              <a:rPr lang="en-US" dirty="0" smtClean="0"/>
              <a:t>, natural color (clear)</a:t>
            </a:r>
          </a:p>
          <a:p>
            <a:endParaRPr lang="en-US" dirty="0" smtClean="0"/>
          </a:p>
          <a:p>
            <a:r>
              <a:rPr lang="en-US" dirty="0" smtClean="0"/>
              <a:t>What is the max speed</a:t>
            </a:r>
          </a:p>
          <a:p>
            <a:pPr>
              <a:buNone/>
            </a:pPr>
            <a:r>
              <a:rPr lang="en-US" dirty="0" smtClean="0"/>
              <a:t>	of the </a:t>
            </a:r>
            <a:r>
              <a:rPr lang="en-US" dirty="0" err="1" smtClean="0"/>
              <a:t>kitbot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(Remember 460.9 RPM)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3478417"/>
            <a:ext cx="3886200" cy="3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Circumference of the wheel = PI * D</a:t>
            </a:r>
          </a:p>
          <a:p>
            <a:pPr lvl="1"/>
            <a:r>
              <a:rPr lang="en-US" dirty="0" smtClean="0"/>
              <a:t>PI * 6 = 18.8495 in</a:t>
            </a:r>
          </a:p>
          <a:p>
            <a:r>
              <a:rPr lang="en-US" dirty="0" smtClean="0"/>
              <a:t>Speed = Circumference * RPM</a:t>
            </a:r>
          </a:p>
          <a:p>
            <a:pPr lvl="1"/>
            <a:r>
              <a:rPr lang="en-US" dirty="0" smtClean="0"/>
              <a:t>18.8495 * 460.9 RPM = 8687.7 inches / minute</a:t>
            </a:r>
          </a:p>
          <a:p>
            <a:pPr lvl="1"/>
            <a:r>
              <a:rPr lang="en-US" dirty="0" smtClean="0"/>
              <a:t>Converts to about 12 Ft/second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Friction with a better connotation.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Allows the robot move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 smtClean="0"/>
              <a:t>Max Pushing </a:t>
            </a:r>
            <a:r>
              <a:rPr lang="en-US" dirty="0"/>
              <a:t>force = Weight * </a:t>
            </a:r>
            <a:r>
              <a:rPr lang="en-US" dirty="0">
                <a:latin typeface="Symbol" pitchFamily="18" charset="2"/>
              </a:rPr>
              <a:t>m</a:t>
            </a:r>
            <a:endParaRPr lang="en-US" dirty="0"/>
          </a:p>
          <a:p>
            <a:pPr marL="82296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friction </a:t>
            </a:r>
            <a:r>
              <a:rPr lang="en-US" dirty="0" smtClean="0"/>
              <a:t>coefficient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4953000" y="4953000"/>
            <a:ext cx="35052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6248400" y="3962400"/>
            <a:ext cx="1143000" cy="923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Normal Force (weight)</a:t>
            </a: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228600" y="4648200"/>
            <a:ext cx="3733800" cy="1384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Static friction coefficients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>
                <a:latin typeface="+mn-lt"/>
              </a:rPr>
              <a:t> = 0.1 = caster (free spinning)</a:t>
            </a:r>
            <a:endParaRPr lang="en-US" sz="1400" dirty="0">
              <a:latin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>
                <a:latin typeface="+mn-lt"/>
              </a:rPr>
              <a:t> = 0.3 = hard plastic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>
                <a:latin typeface="+mn-lt"/>
              </a:rPr>
              <a:t> = 0.8 = smooth </a:t>
            </a:r>
            <a:r>
              <a:rPr lang="en-US" sz="1400" dirty="0" smtClean="0">
                <a:latin typeface="+mn-lt"/>
              </a:rPr>
              <a:t>rubber</a:t>
            </a: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/>
              <a:buChar char="m"/>
              <a:defRPr/>
            </a:pPr>
            <a:r>
              <a:rPr lang="en-US" sz="1400" dirty="0">
                <a:latin typeface="+mn-lt"/>
              </a:rPr>
              <a:t> = 1.0 = sticky </a:t>
            </a:r>
            <a:r>
              <a:rPr lang="en-US" sz="1400" dirty="0" smtClean="0">
                <a:latin typeface="+mn-lt"/>
              </a:rPr>
              <a:t>rubber</a:t>
            </a: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/>
              <a:buChar char="m"/>
              <a:defRPr/>
            </a:pPr>
            <a:r>
              <a:rPr lang="en-US" sz="1400" dirty="0">
                <a:latin typeface="+mn-lt"/>
              </a:rPr>
              <a:t> = 1.1 = conveyor treads</a:t>
            </a: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4800600" y="4495800"/>
            <a:ext cx="10668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Pushing Force</a:t>
            </a:r>
          </a:p>
        </p:txBody>
      </p:sp>
      <p:sp>
        <p:nvSpPr>
          <p:cNvPr id="8" name="Oval 7"/>
          <p:cNvSpPr/>
          <p:nvPr>
            <p:custDataLst>
              <p:tags r:id="rId8"/>
            </p:custDataLst>
          </p:nvPr>
        </p:nvSpPr>
        <p:spPr>
          <a:xfrm>
            <a:off x="5105400" y="548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>
            <p:custDataLst>
              <p:tags r:id="rId9"/>
            </p:custDataLst>
          </p:nvPr>
        </p:nvSpPr>
        <p:spPr>
          <a:xfrm>
            <a:off x="7620000" y="548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>
            <p:custDataLst>
              <p:tags r:id="rId10"/>
            </p:custDataLst>
          </p:nvPr>
        </p:nvCxnSpPr>
        <p:spPr>
          <a:xfrm rot="5400000">
            <a:off x="6477794" y="5180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>
            <p:custDataLst>
              <p:tags r:id="rId11"/>
            </p:custDataLst>
          </p:nvPr>
        </p:nvCxnSpPr>
        <p:spPr>
          <a:xfrm rot="10800000">
            <a:off x="4495800" y="5334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Power is determined by the motors in the drive train</a:t>
            </a:r>
          </a:p>
          <a:p>
            <a:endParaRPr lang="en-US" dirty="0" smtClean="0"/>
          </a:p>
          <a:p>
            <a:r>
              <a:rPr lang="en-US" dirty="0" smtClean="0"/>
              <a:t>Power = Speed X Torque (Rotational Force)</a:t>
            </a:r>
          </a:p>
          <a:p>
            <a:endParaRPr lang="en-US" dirty="0" smtClean="0"/>
          </a:p>
          <a:p>
            <a:r>
              <a:rPr lang="en-US" dirty="0" smtClean="0"/>
              <a:t>Coefficient of friction limits maximum force of friction because of robot weight limit.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Limited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motors are geared for a max speed</a:t>
            </a:r>
          </a:p>
          <a:p>
            <a:r>
              <a:rPr lang="en-US" dirty="0" smtClean="0"/>
              <a:t>Drive trains are typically “power-limited”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IS BAD</a:t>
            </a:r>
          </a:p>
          <a:p>
            <a:r>
              <a:rPr lang="en-US" dirty="0" smtClean="0"/>
              <a:t>A traction-limited drive train will have the wheels slip against the ground if the robot is driven into a wall. </a:t>
            </a:r>
          </a:p>
          <a:p>
            <a:pPr lvl="1"/>
            <a:r>
              <a:rPr lang="en-US" dirty="0" smtClean="0"/>
              <a:t>THIS IS GOOD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the distance between your furthest contact points one side vs. distance between the sides of the drive train.</a:t>
            </a:r>
          </a:p>
          <a:p>
            <a:r>
              <a:rPr lang="en-US" dirty="0" smtClean="0"/>
              <a:t>The wider the drive train the easier it is turn</a:t>
            </a:r>
          </a:p>
          <a:p>
            <a:r>
              <a:rPr lang="en-US" dirty="0" smtClean="0"/>
              <a:t>Adding more wheels that are slightly lower allow you to shorten your wheel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Often over looked but they are the last stage of the drive train</a:t>
            </a:r>
          </a:p>
          <a:p>
            <a:r>
              <a:rPr lang="en-US" dirty="0" smtClean="0"/>
              <a:t>A smaller wheel needs less gear reduction to go the same speed (and have the same power)</a:t>
            </a:r>
          </a:p>
          <a:p>
            <a:r>
              <a:rPr lang="en-US" dirty="0" smtClean="0"/>
              <a:t>The tread material and shape is critical to good design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Drive Types: 2 wheel drive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524000"/>
            <a:ext cx="4495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7526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16764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55626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55626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960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29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43800" y="5029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Caster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67600" y="1676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DrivenWheel</a:t>
            </a:r>
          </a:p>
        </p:txBody>
      </p:sp>
      <p:sp>
        <p:nvSpPr>
          <p:cNvPr id="1230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705600" y="1981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5181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302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3276600"/>
            <a:ext cx="31178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entury Gothic" pitchFamily="34" charset="0"/>
              </a:rPr>
              <a:t>+ Easy to design</a:t>
            </a:r>
          </a:p>
          <a:p>
            <a:r>
              <a:rPr lang="en-US">
                <a:latin typeface="Century Gothic" pitchFamily="34" charset="0"/>
              </a:rPr>
              <a:t>+ Easy to build</a:t>
            </a:r>
          </a:p>
          <a:p>
            <a:r>
              <a:rPr lang="en-US">
                <a:latin typeface="Century Gothic" pitchFamily="34" charset="0"/>
              </a:rPr>
              <a:t>+ Light weight</a:t>
            </a:r>
          </a:p>
          <a:p>
            <a:r>
              <a:rPr lang="en-US">
                <a:latin typeface="Century Gothic" pitchFamily="34" charset="0"/>
              </a:rPr>
              <a:t>+ Inexpensive</a:t>
            </a:r>
          </a:p>
          <a:p>
            <a:r>
              <a:rPr lang="en-US">
                <a:latin typeface="Century Gothic" pitchFamily="34" charset="0"/>
              </a:rPr>
              <a:t>+ Agile</a:t>
            </a:r>
          </a:p>
          <a:p>
            <a:endParaRPr lang="en-US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Not much power</a:t>
            </a: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Will not do well on ramps</a:t>
            </a: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Less able to hold position</a:t>
            </a:r>
          </a:p>
        </p:txBody>
      </p:sp>
      <p:sp>
        <p:nvSpPr>
          <p:cNvPr id="12303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29200" y="21336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2304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21336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MVP (Most Valuable Part)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The best drive train…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/>
              <a:t>is more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than anything else on the robot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/>
              <a:t>meets </a:t>
            </a:r>
            <a:r>
              <a:rPr lang="en-US" dirty="0" smtClean="0"/>
              <a:t>our </a:t>
            </a:r>
            <a:r>
              <a:rPr lang="en-US" dirty="0">
                <a:solidFill>
                  <a:srgbClr val="FF0000"/>
                </a:solidFill>
              </a:rPr>
              <a:t>strategy</a:t>
            </a:r>
            <a:r>
              <a:rPr lang="en-US" dirty="0"/>
              <a:t> goals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/>
              <a:t>can be built with </a:t>
            </a:r>
            <a:r>
              <a:rPr lang="en-US" dirty="0" smtClean="0"/>
              <a:t>our </a:t>
            </a:r>
            <a:r>
              <a:rPr lang="en-US" dirty="0">
                <a:solidFill>
                  <a:srgbClr val="FF0000"/>
                </a:solidFill>
              </a:rPr>
              <a:t>resources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/>
              <a:t>rarely needs </a:t>
            </a:r>
            <a:r>
              <a:rPr lang="en-US" dirty="0">
                <a:solidFill>
                  <a:srgbClr val="FF0000"/>
                </a:solidFill>
              </a:rPr>
              <a:t>maintenance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fixed</a:t>
            </a:r>
            <a:r>
              <a:rPr lang="en-US" dirty="0"/>
              <a:t> within 4 minutes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dirty="0"/>
              <a:t>is more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than anything else on the robot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Drive Types: 2 wheel drive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524000"/>
            <a:ext cx="4495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7526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16764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55626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55626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960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29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43800" y="5029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Caster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67600" y="1676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DrivenWheel</a:t>
            </a:r>
          </a:p>
        </p:txBody>
      </p:sp>
      <p:sp>
        <p:nvSpPr>
          <p:cNvPr id="1230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705600" y="1981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5181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2302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3276600"/>
            <a:ext cx="31178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entury Gothic" pitchFamily="34" charset="0"/>
              </a:rPr>
              <a:t>+ Easy to design</a:t>
            </a:r>
          </a:p>
          <a:p>
            <a:r>
              <a:rPr lang="en-US">
                <a:latin typeface="Century Gothic" pitchFamily="34" charset="0"/>
              </a:rPr>
              <a:t>+ Easy to build</a:t>
            </a:r>
          </a:p>
          <a:p>
            <a:r>
              <a:rPr lang="en-US">
                <a:latin typeface="Century Gothic" pitchFamily="34" charset="0"/>
              </a:rPr>
              <a:t>+ Light weight</a:t>
            </a:r>
          </a:p>
          <a:p>
            <a:r>
              <a:rPr lang="en-US">
                <a:latin typeface="Century Gothic" pitchFamily="34" charset="0"/>
              </a:rPr>
              <a:t>+ Inexpensive</a:t>
            </a:r>
          </a:p>
          <a:p>
            <a:r>
              <a:rPr lang="en-US">
                <a:latin typeface="Century Gothic" pitchFamily="34" charset="0"/>
              </a:rPr>
              <a:t>+ Agile</a:t>
            </a:r>
          </a:p>
          <a:p>
            <a:endParaRPr lang="en-US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Not much power</a:t>
            </a: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Will not do well on ramps</a:t>
            </a: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Less able to hold position</a:t>
            </a:r>
          </a:p>
        </p:txBody>
      </p:sp>
      <p:sp>
        <p:nvSpPr>
          <p:cNvPr id="12303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29200" y="21336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2304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21336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7" name="Multiply 16"/>
          <p:cNvSpPr/>
          <p:nvPr/>
        </p:nvSpPr>
        <p:spPr>
          <a:xfrm>
            <a:off x="1028700" y="0"/>
            <a:ext cx="7086600" cy="65532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Drive Types: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 wheel drive, 2 gearboxes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752600"/>
            <a:ext cx="4495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050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19050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5105400"/>
            <a:ext cx="304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5105400"/>
            <a:ext cx="381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3320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21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960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22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30480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Chain or belt</a:t>
            </a:r>
          </a:p>
        </p:txBody>
      </p:sp>
      <p:sp>
        <p:nvSpPr>
          <p:cNvPr id="13323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67600" y="1676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DrivenWheels</a:t>
            </a:r>
          </a:p>
        </p:txBody>
      </p:sp>
      <p:sp>
        <p:nvSpPr>
          <p:cNvPr id="13324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705600" y="1981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25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172200" y="33528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2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76600" y="3429000"/>
            <a:ext cx="2819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entury Gothic" pitchFamily="34" charset="0"/>
              </a:rPr>
              <a:t>+ Easy to design</a:t>
            </a:r>
          </a:p>
          <a:p>
            <a:r>
              <a:rPr lang="en-US">
                <a:latin typeface="Century Gothic" pitchFamily="34" charset="0"/>
              </a:rPr>
              <a:t>+ Easy to build</a:t>
            </a:r>
          </a:p>
          <a:p>
            <a:r>
              <a:rPr lang="en-US">
                <a:latin typeface="Century Gothic" pitchFamily="34" charset="0"/>
              </a:rPr>
              <a:t>+ Inexpensive</a:t>
            </a:r>
          </a:p>
          <a:p>
            <a:r>
              <a:rPr lang="en-US">
                <a:latin typeface="Century Gothic" pitchFamily="34" charset="0"/>
              </a:rPr>
              <a:t>+ Powerful</a:t>
            </a:r>
          </a:p>
          <a:p>
            <a:r>
              <a:rPr lang="en-US">
                <a:latin typeface="Century Gothic" pitchFamily="34" charset="0"/>
              </a:rPr>
              <a:t>+ Sturdy and stable</a:t>
            </a:r>
          </a:p>
          <a:p>
            <a:endParaRPr lang="en-US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Not agile</a:t>
            </a:r>
          </a:p>
          <a:p>
            <a:pPr lvl="1">
              <a:buFontTx/>
              <a:buChar char="-"/>
            </a:pPr>
            <a:r>
              <a:rPr lang="en-US">
                <a:latin typeface="Century Gothic" pitchFamily="34" charset="0"/>
              </a:rPr>
              <a:t>Turning is difficult</a:t>
            </a:r>
          </a:p>
          <a:p>
            <a:pPr lvl="1">
              <a:buFontTx/>
              <a:buChar char="-"/>
            </a:pPr>
            <a:r>
              <a:rPr lang="en-US" sz="1600">
                <a:latin typeface="Century Gothic" pitchFamily="34" charset="0"/>
              </a:rPr>
              <a:t>Adjustments needed</a:t>
            </a:r>
          </a:p>
        </p:txBody>
      </p:sp>
      <p:sp>
        <p:nvSpPr>
          <p:cNvPr id="13327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29200" y="22860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332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22860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3329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9718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30" name="Line 1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108325" y="2438400"/>
            <a:ext cx="4603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31" name="Line 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0960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32" name="Line 1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172200" y="2514600"/>
            <a:ext cx="60325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33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43800" y="49530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DrivenWheels</a:t>
            </a:r>
          </a:p>
        </p:txBody>
      </p:sp>
      <p:sp>
        <p:nvSpPr>
          <p:cNvPr id="13334" name="Line 1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705600" y="5334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3335" name="Text Box 1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" y="3657600"/>
            <a:ext cx="2133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u="sng">
                <a:latin typeface="Century Gothic" pitchFamily="34" charset="0"/>
              </a:rPr>
              <a:t>Resource:</a:t>
            </a:r>
          </a:p>
          <a:p>
            <a:r>
              <a:rPr lang="en-US">
                <a:latin typeface="Century Gothic" pitchFamily="34" charset="0"/>
              </a:rPr>
              <a:t>Chris Hibner white paper on ChiefDelphi.com</a:t>
            </a:r>
          </a:p>
          <a:p>
            <a:r>
              <a:rPr lang="en-US">
                <a:latin typeface="Century Gothic" pitchFamily="34" charset="0"/>
              </a:rPr>
              <a:t>Proves that a wide 4wd drive base can turn easily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Drive Types: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 wheel drive, 4 gearboxes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752600"/>
            <a:ext cx="4495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050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1905000"/>
            <a:ext cx="381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5105400"/>
            <a:ext cx="304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5105400"/>
            <a:ext cx="381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434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434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960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434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67600" y="1676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DrivenWheels</a:t>
            </a:r>
          </a:p>
        </p:txBody>
      </p:sp>
      <p:sp>
        <p:nvSpPr>
          <p:cNvPr id="14347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05600" y="1981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4348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6600" y="2819400"/>
            <a:ext cx="2819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dirty="0">
                <a:latin typeface="Century Gothic" pitchFamily="34" charset="0"/>
              </a:rPr>
              <a:t>+ Easy to design</a:t>
            </a:r>
          </a:p>
          <a:p>
            <a:r>
              <a:rPr lang="en-US" dirty="0">
                <a:latin typeface="Century Gothic" pitchFamily="34" charset="0"/>
              </a:rPr>
              <a:t>+ Easy to build</a:t>
            </a:r>
          </a:p>
          <a:p>
            <a:r>
              <a:rPr lang="en-US" dirty="0">
                <a:latin typeface="Century Gothic" pitchFamily="34" charset="0"/>
              </a:rPr>
              <a:t>+ Powerful</a:t>
            </a:r>
          </a:p>
          <a:p>
            <a:r>
              <a:rPr lang="en-US" dirty="0">
                <a:latin typeface="Century Gothic" pitchFamily="34" charset="0"/>
              </a:rPr>
              <a:t>+ Sturdy and stable</a:t>
            </a:r>
          </a:p>
          <a:p>
            <a:r>
              <a:rPr lang="en-US" dirty="0">
                <a:latin typeface="Century Gothic" pitchFamily="34" charset="0"/>
              </a:rPr>
              <a:t>+ Many options</a:t>
            </a:r>
          </a:p>
          <a:p>
            <a:r>
              <a:rPr lang="en-US" dirty="0">
                <a:latin typeface="Century Gothic" pitchFamily="34" charset="0"/>
              </a:rPr>
              <a:t>   Mecanum, traction</a:t>
            </a:r>
          </a:p>
          <a:p>
            <a:endParaRPr lang="en-US" dirty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entury Gothic" pitchFamily="34" charset="0"/>
              </a:rPr>
              <a:t> Heavy</a:t>
            </a:r>
            <a:endParaRPr lang="en-US" sz="1600" dirty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entury Gothic" pitchFamily="34" charset="0"/>
              </a:rPr>
              <a:t> Costly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4349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9200" y="22860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76600" y="22860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4351" name="Line 1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718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4352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960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43800" y="49530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DrivenWheels</a:t>
            </a:r>
          </a:p>
        </p:txBody>
      </p:sp>
      <p:sp>
        <p:nvSpPr>
          <p:cNvPr id="14354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705600" y="5334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1435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0" y="54864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29200" y="5486400"/>
            <a:ext cx="1066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Motor(s)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Drive Types: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6 wheel drive, 2 gearboxes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90800" y="1828800"/>
            <a:ext cx="3733800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667000" y="19050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667000" y="54864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2667000" y="37338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6019800" y="54864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6019800" y="37338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6019800" y="19050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3124200" y="3886200"/>
            <a:ext cx="10668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Gearbox</a:t>
            </a:r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4724400" y="3886200"/>
            <a:ext cx="10668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Gearbox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>
            <a:off x="2895600" y="22098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5867400" y="22098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4"/>
            </p:custDataLst>
          </p:nvPr>
        </p:nvCxnSpPr>
        <p:spPr>
          <a:xfrm>
            <a:off x="5867400" y="41148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5"/>
            </p:custDataLst>
          </p:nvPr>
        </p:nvCxnSpPr>
        <p:spPr>
          <a:xfrm>
            <a:off x="5867400" y="58674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6"/>
            </p:custDataLst>
          </p:nvPr>
        </p:nvCxnSpPr>
        <p:spPr>
          <a:xfrm>
            <a:off x="2895600" y="41148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7"/>
            </p:custDataLst>
          </p:nvPr>
        </p:nvCxnSpPr>
        <p:spPr>
          <a:xfrm>
            <a:off x="2895600" y="58674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8"/>
            </p:custDataLst>
          </p:nvPr>
        </p:nvCxnSpPr>
        <p:spPr>
          <a:xfrm rot="5400000">
            <a:off x="1220788" y="4038600"/>
            <a:ext cx="3656012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9"/>
            </p:custDataLst>
          </p:nvPr>
        </p:nvCxnSpPr>
        <p:spPr>
          <a:xfrm rot="5400000">
            <a:off x="4039394" y="4037806"/>
            <a:ext cx="36576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0" y="2133600"/>
            <a:ext cx="2438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+ Easy to design</a:t>
            </a:r>
          </a:p>
          <a:p>
            <a:r>
              <a:rPr lang="en-US">
                <a:latin typeface="Century Gothic" pitchFamily="34" charset="0"/>
              </a:rPr>
              <a:t>+ Easy to build</a:t>
            </a:r>
          </a:p>
          <a:p>
            <a:r>
              <a:rPr lang="en-US">
                <a:latin typeface="Century Gothic" pitchFamily="34" charset="0"/>
              </a:rPr>
              <a:t>+ Powerful</a:t>
            </a:r>
          </a:p>
          <a:p>
            <a:r>
              <a:rPr lang="en-US">
                <a:latin typeface="Century Gothic" pitchFamily="34" charset="0"/>
              </a:rPr>
              <a:t>+ Stable</a:t>
            </a:r>
          </a:p>
          <a:p>
            <a:r>
              <a:rPr lang="en-US">
                <a:latin typeface="Century Gothic" pitchFamily="34" charset="0"/>
              </a:rPr>
              <a:t>+ Agile*</a:t>
            </a:r>
          </a:p>
        </p:txBody>
      </p:sp>
      <p:sp>
        <p:nvSpPr>
          <p:cNvPr id="15381" name="Text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4419600"/>
            <a:ext cx="2438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Heavy **</a:t>
            </a: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Expensive **</a:t>
            </a:r>
          </a:p>
          <a:p>
            <a:pPr>
              <a:buFontTx/>
              <a:buChar char="-"/>
            </a:pPr>
            <a:endParaRPr lang="en-US">
              <a:latin typeface="Century Gothic" pitchFamily="34" charset="0"/>
            </a:endParaRPr>
          </a:p>
          <a:p>
            <a:r>
              <a:rPr lang="en-US" sz="1600">
                <a:latin typeface="Century Gothic" pitchFamily="34" charset="0"/>
              </a:rPr>
              <a:t>** - depending on wheel type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>
          <a:xfrm>
            <a:off x="152400" y="3505200"/>
            <a:ext cx="2438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*2 ways to be agile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dirty="0">
                <a:latin typeface="+mn-lt"/>
              </a:rPr>
              <a:t>Lower contact point on center wheel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dirty="0">
                <a:latin typeface="+mn-lt"/>
              </a:rPr>
              <a:t>Omni wheels on front or back or both </a:t>
            </a:r>
          </a:p>
        </p:txBody>
      </p:sp>
      <p:sp>
        <p:nvSpPr>
          <p:cNvPr id="15383" name="Text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53200" y="3733800"/>
            <a:ext cx="2438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This is the GOLD STANDARD in FRC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>
                <a:latin typeface="Century Gothic" pitchFamily="34" charset="0"/>
              </a:rPr>
              <a:t>+ simple</a:t>
            </a:r>
          </a:p>
          <a:p>
            <a:r>
              <a:rPr lang="en-US">
                <a:latin typeface="Century Gothic" pitchFamily="34" charset="0"/>
              </a:rPr>
              <a:t>+ easy</a:t>
            </a:r>
          </a:p>
          <a:p>
            <a:r>
              <a:rPr lang="en-US">
                <a:latin typeface="Century Gothic" pitchFamily="34" charset="0"/>
              </a:rPr>
              <a:t>+ fast and powerful</a:t>
            </a:r>
          </a:p>
          <a:p>
            <a:r>
              <a:rPr lang="en-US">
                <a:latin typeface="Century Gothic" pitchFamily="34" charset="0"/>
              </a:rPr>
              <a:t>+ agile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"/>
            <a:ext cx="8229600" cy="139903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Drive Types: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 wheel drive, 2 gearboxes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14400" y="2057400"/>
            <a:ext cx="3733800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990600" y="21336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990600" y="57150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990600" y="39624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4343400" y="57150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4343400" y="39624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4343400" y="21336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1447800" y="4114800"/>
            <a:ext cx="10668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Gearbox</a:t>
            </a:r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3048000" y="4114800"/>
            <a:ext cx="10668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Gearbox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>
            <a:off x="1219200" y="24384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4191000" y="24384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4"/>
            </p:custDataLst>
          </p:nvPr>
        </p:nvCxnSpPr>
        <p:spPr>
          <a:xfrm>
            <a:off x="4191000" y="43434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5"/>
            </p:custDataLst>
          </p:nvPr>
        </p:nvCxnSpPr>
        <p:spPr>
          <a:xfrm>
            <a:off x="4191000" y="60960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6"/>
            </p:custDataLst>
          </p:nvPr>
        </p:nvCxnSpPr>
        <p:spPr>
          <a:xfrm>
            <a:off x="1219200" y="43434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7"/>
            </p:custDataLst>
          </p:nvPr>
        </p:nvCxnSpPr>
        <p:spPr>
          <a:xfrm>
            <a:off x="1219200" y="60960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8"/>
            </p:custDataLst>
          </p:nvPr>
        </p:nvCxnSpPr>
        <p:spPr>
          <a:xfrm rot="5400000">
            <a:off x="-455612" y="4267200"/>
            <a:ext cx="3656012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9"/>
            </p:custDataLst>
          </p:nvPr>
        </p:nvCxnSpPr>
        <p:spPr>
          <a:xfrm rot="5400000">
            <a:off x="2362994" y="4266406"/>
            <a:ext cx="36576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0" y="2362200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+ Powerful</a:t>
            </a:r>
          </a:p>
          <a:p>
            <a:r>
              <a:rPr lang="en-US">
                <a:latin typeface="Century Gothic" pitchFamily="34" charset="0"/>
              </a:rPr>
              <a:t>+ Stable</a:t>
            </a:r>
          </a:p>
          <a:p>
            <a:r>
              <a:rPr lang="en-US">
                <a:latin typeface="Century Gothic" pitchFamily="34" charset="0"/>
              </a:rPr>
              <a:t>+ Agile*</a:t>
            </a:r>
          </a:p>
        </p:txBody>
      </p:sp>
      <p:sp>
        <p:nvSpPr>
          <p:cNvPr id="16405" name="Text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00200" y="46482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HEAVY</a:t>
            </a:r>
          </a:p>
          <a:p>
            <a:pPr>
              <a:buFontTx/>
              <a:buChar char="-"/>
            </a:pPr>
            <a:r>
              <a:rPr lang="en-US">
                <a:latin typeface="Century Gothic" pitchFamily="34" charset="0"/>
              </a:rPr>
              <a:t> EXPENSIVE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>
          <a:xfrm>
            <a:off x="4876800" y="4724400"/>
            <a:ext cx="3810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*2 ways to be agile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dirty="0">
                <a:latin typeface="+mn-lt"/>
              </a:rPr>
              <a:t>Lower contact point on center wheel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dirty="0">
                <a:latin typeface="+mn-lt"/>
              </a:rPr>
              <a:t>Omni wheels on front or back or both </a:t>
            </a:r>
          </a:p>
        </p:txBody>
      </p:sp>
      <p:sp>
        <p:nvSpPr>
          <p:cNvPr id="16407" name="Text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00600" y="38862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Ability </a:t>
            </a:r>
            <a:r>
              <a:rPr lang="en-US" dirty="0">
                <a:latin typeface="Century Gothic" pitchFamily="34" charset="0"/>
              </a:rPr>
              <a:t>to go over things</a:t>
            </a:r>
          </a:p>
        </p:txBody>
      </p:sp>
      <p:sp>
        <p:nvSpPr>
          <p:cNvPr id="29" name="Rectangle 28"/>
          <p:cNvSpPr/>
          <p:nvPr>
            <p:custDataLst>
              <p:tags r:id="rId24"/>
            </p:custDataLst>
          </p:nvPr>
        </p:nvSpPr>
        <p:spPr>
          <a:xfrm>
            <a:off x="990600" y="29718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4343400" y="30480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>
          <a:xfrm>
            <a:off x="4343400" y="48006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>
            <p:custDataLst>
              <p:tags r:id="rId27"/>
            </p:custDataLst>
          </p:nvPr>
        </p:nvSpPr>
        <p:spPr>
          <a:xfrm>
            <a:off x="990600" y="4800600"/>
            <a:ext cx="228600" cy="685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Straight Connector 32"/>
          <p:cNvCxnSpPr/>
          <p:nvPr>
            <p:custDataLst>
              <p:tags r:id="rId28"/>
            </p:custDataLst>
          </p:nvPr>
        </p:nvCxnSpPr>
        <p:spPr>
          <a:xfrm>
            <a:off x="1219200" y="51816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29"/>
            </p:custDataLst>
          </p:nvPr>
        </p:nvCxnSpPr>
        <p:spPr>
          <a:xfrm>
            <a:off x="1219200" y="33528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30"/>
            </p:custDataLst>
          </p:nvPr>
        </p:nvCxnSpPr>
        <p:spPr>
          <a:xfrm>
            <a:off x="4191000" y="34290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1"/>
            </p:custDataLst>
          </p:nvPr>
        </p:nvCxnSpPr>
        <p:spPr>
          <a:xfrm>
            <a:off x="4191000" y="5181600"/>
            <a:ext cx="1524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6" name="Picture 50" descr="703 14wd.jp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29200" y="1824038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practices: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Reduce or remove friction almost everywhere you can</a:t>
            </a:r>
          </a:p>
          <a:p>
            <a:pPr lvl="1"/>
            <a:r>
              <a:rPr lang="en-US" dirty="0" smtClean="0"/>
              <a:t>Ball Bearings – </a:t>
            </a:r>
            <a:r>
              <a:rPr lang="en-US" dirty="0" smtClean="0">
                <a:hlinkClick r:id="rId6"/>
              </a:rPr>
              <a:t>Video</a:t>
            </a:r>
            <a:endParaRPr lang="en-US" dirty="0" smtClean="0"/>
          </a:p>
          <a:p>
            <a:pPr lvl="1"/>
            <a:r>
              <a:rPr lang="en-US" dirty="0" smtClean="0"/>
              <a:t>Proper Alignment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practices: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Avoid press fits and friction belting</a:t>
            </a:r>
          </a:p>
          <a:p>
            <a:pPr lvl="1"/>
            <a:r>
              <a:rPr lang="en-US" dirty="0" smtClean="0"/>
              <a:t>Use keyway, hex shaft, set screws or some other way to attach things to shafts</a:t>
            </a:r>
          </a:p>
        </p:txBody>
      </p:sp>
      <p:pic>
        <p:nvPicPr>
          <p:cNvPr id="2050" name="Picture 2" descr="http://www.me.metu.edu.tr/courses/me114/Lectures/loc_key_spr_riv_files/key_nomen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190874"/>
            <a:ext cx="6019800" cy="3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124200" y="3200400"/>
            <a:ext cx="6019800" cy="3657600"/>
          </a:xfrm>
          <a:prstGeom prst="rect">
            <a:avLst/>
          </a:prstGeom>
          <a:noFill/>
          <a:ln w="127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>
            <p:custDataLst>
              <p:tags r:id="rId2"/>
            </p:custDataLst>
          </p:nvPr>
        </p:nvSpPr>
        <p:spPr>
          <a:xfrm>
            <a:off x="5334000" y="29718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3"/>
            </p:custDataLst>
          </p:nvPr>
        </p:nvSpPr>
        <p:spPr>
          <a:xfrm>
            <a:off x="5334000" y="40386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>
            <p:custDataLst>
              <p:tags r:id="rId4"/>
            </p:custDataLst>
          </p:nvPr>
        </p:nvSpPr>
        <p:spPr>
          <a:xfrm>
            <a:off x="5334000" y="50292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>
          <a:xfrm>
            <a:off x="51054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>
          <a:xfrm>
            <a:off x="5486400" y="27432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7"/>
            </p:custDataLst>
          </p:nvPr>
        </p:nvSpPr>
        <p:spPr>
          <a:xfrm>
            <a:off x="5486400" y="37338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8"/>
            </p:custDataLst>
          </p:nvPr>
        </p:nvSpPr>
        <p:spPr>
          <a:xfrm>
            <a:off x="5486400" y="47244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1524000" y="29718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1524000" y="40386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11"/>
            </p:custDataLst>
          </p:nvPr>
        </p:nvSpPr>
        <p:spPr>
          <a:xfrm>
            <a:off x="1524000" y="50292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practices: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3"/>
            </p:custDataLst>
          </p:nvPr>
        </p:nvSpPr>
        <p:spPr/>
        <p:txBody>
          <a:bodyPr/>
          <a:lstStyle/>
          <a:p>
            <a:pPr lvl="1"/>
            <a:r>
              <a:rPr lang="en-US" dirty="0" smtClean="0"/>
              <a:t>Support shafts in two places.  No more, no less.</a:t>
            </a: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>
          <a:xfrm>
            <a:off x="12954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>
          <a:xfrm>
            <a:off x="19812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16"/>
            </p:custDataLst>
          </p:nvPr>
        </p:nvSpPr>
        <p:spPr>
          <a:xfrm>
            <a:off x="1295400" y="2362200"/>
            <a:ext cx="403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7"/>
            </p:custDataLst>
          </p:nvPr>
        </p:nvSpPr>
        <p:spPr>
          <a:xfrm>
            <a:off x="1295400" y="5638800"/>
            <a:ext cx="403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>
            <p:custDataLst>
              <p:tags r:id="rId18"/>
            </p:custDataLst>
          </p:nvPr>
        </p:nvCxnSpPr>
        <p:spPr>
          <a:xfrm>
            <a:off x="990600" y="2362200"/>
            <a:ext cx="457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9"/>
            </p:custDataLst>
          </p:nvPr>
        </p:nvCxnSpPr>
        <p:spPr>
          <a:xfrm flipH="1">
            <a:off x="1981200" y="30480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62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3" name="TextBox 22"/>
          <p:cNvSpPr txBox="1"/>
          <p:nvPr>
            <p:custDataLst>
              <p:tags r:id="rId21"/>
            </p:custDataLst>
          </p:nvPr>
        </p:nvSpPr>
        <p:spPr>
          <a:xfrm>
            <a:off x="25146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4" name="Rectangle 23"/>
          <p:cNvSpPr/>
          <p:nvPr>
            <p:custDataLst>
              <p:tags r:id="rId22"/>
            </p:custDataLst>
          </p:nvPr>
        </p:nvSpPr>
        <p:spPr>
          <a:xfrm>
            <a:off x="1676400" y="27432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1676400" y="37338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1676400" y="47244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practices: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1"/>
            <a:r>
              <a:rPr lang="en-US" dirty="0" smtClean="0"/>
              <a:t>Avoid long cantilevered loads (West Coast Drive)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09600" y="3276600"/>
            <a:ext cx="1447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1219200" y="4267200"/>
            <a:ext cx="8382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>
            <p:custDataLst>
              <p:tags r:id="rId6"/>
            </p:custDataLst>
          </p:nvPr>
        </p:nvCxnSpPr>
        <p:spPr>
          <a:xfrm flipH="1">
            <a:off x="609600" y="2514600"/>
            <a:ext cx="304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7"/>
            </p:custDataLst>
          </p:nvPr>
        </p:nvCxnSpPr>
        <p:spPr>
          <a:xfrm flipV="1">
            <a:off x="533400" y="4724400"/>
            <a:ext cx="533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762000" y="21336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Bad</a:t>
            </a:r>
            <a:endParaRPr lang="en-US" b="1" dirty="0"/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152400" y="5715000"/>
            <a:ext cx="78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Better</a:t>
            </a:r>
            <a:endParaRPr lang="en-US" b="1" dirty="0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1066800" y="39624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1"/>
            </p:custDataLst>
          </p:nvPr>
        </p:nvSpPr>
        <p:spPr>
          <a:xfrm>
            <a:off x="457200" y="29718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>
          <a:xfrm>
            <a:off x="4648200" y="32766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3"/>
            </p:custDataLst>
          </p:nvPr>
        </p:nvSpPr>
        <p:spPr>
          <a:xfrm>
            <a:off x="4648200" y="43434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4"/>
            </p:custDataLst>
          </p:nvPr>
        </p:nvSpPr>
        <p:spPr>
          <a:xfrm>
            <a:off x="4648200" y="53340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5"/>
            </p:custDataLst>
          </p:nvPr>
        </p:nvSpPr>
        <p:spPr>
          <a:xfrm>
            <a:off x="4419600" y="28194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6"/>
            </p:custDataLst>
          </p:nvPr>
        </p:nvSpPr>
        <p:spPr>
          <a:xfrm>
            <a:off x="5105400" y="28194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7"/>
            </p:custDataLst>
          </p:nvPr>
        </p:nvSpPr>
        <p:spPr>
          <a:xfrm>
            <a:off x="4800600" y="30480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>
            <p:custDataLst>
              <p:tags r:id="rId18"/>
            </p:custDataLst>
          </p:nvPr>
        </p:nvSpPr>
        <p:spPr>
          <a:xfrm>
            <a:off x="4800600" y="40386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19"/>
            </p:custDataLst>
          </p:nvPr>
        </p:nvSpPr>
        <p:spPr>
          <a:xfrm>
            <a:off x="4800600" y="50292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0"/>
            </p:custDataLst>
          </p:nvPr>
        </p:nvSpPr>
        <p:spPr>
          <a:xfrm>
            <a:off x="1524000" y="53340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21"/>
            </p:custDataLst>
          </p:nvPr>
        </p:nvSpPr>
        <p:spPr>
          <a:xfrm>
            <a:off x="1295400" y="28194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22"/>
            </p:custDataLst>
          </p:nvPr>
        </p:nvSpPr>
        <p:spPr>
          <a:xfrm>
            <a:off x="1981200" y="28194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23"/>
            </p:custDataLst>
          </p:nvPr>
        </p:nvSpPr>
        <p:spPr>
          <a:xfrm>
            <a:off x="1295400" y="2667000"/>
            <a:ext cx="403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4"/>
            </p:custDataLst>
          </p:nvPr>
        </p:nvSpPr>
        <p:spPr>
          <a:xfrm>
            <a:off x="1295400" y="5943600"/>
            <a:ext cx="403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5"/>
            </p:custDataLst>
          </p:nvPr>
        </p:nvSpPr>
        <p:spPr>
          <a:xfrm>
            <a:off x="1676400" y="50292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practices: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1"/>
            <a:r>
              <a:rPr lang="en-US" dirty="0" smtClean="0"/>
              <a:t>Alignment, alignment, alignment!</a:t>
            </a:r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4648200" y="29718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4648200" y="40386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 rot="900000">
            <a:off x="4648200" y="50292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>
          <a:xfrm>
            <a:off x="44196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51054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>
          <a:xfrm>
            <a:off x="4953000" y="27432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>
          <a:xfrm>
            <a:off x="4648200" y="37338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 rot="900000">
            <a:off x="4800600" y="47244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2"/>
            </p:custDataLst>
          </p:nvPr>
        </p:nvSpPr>
        <p:spPr>
          <a:xfrm rot="-240000">
            <a:off x="1524000" y="29718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1524000" y="40386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14"/>
            </p:custDataLst>
          </p:nvPr>
        </p:nvSpPr>
        <p:spPr>
          <a:xfrm>
            <a:off x="1524000" y="502920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12954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1981200" y="2514600"/>
            <a:ext cx="228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1295400" y="2362200"/>
            <a:ext cx="403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8"/>
            </p:custDataLst>
          </p:nvPr>
        </p:nvSpPr>
        <p:spPr>
          <a:xfrm>
            <a:off x="1295400" y="5638800"/>
            <a:ext cx="403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 rot="-240000">
            <a:off x="1676400" y="27432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20"/>
            </p:custDataLst>
          </p:nvPr>
        </p:nvSpPr>
        <p:spPr>
          <a:xfrm>
            <a:off x="1752600" y="37338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21"/>
            </p:custDataLst>
          </p:nvPr>
        </p:nvSpPr>
        <p:spPr>
          <a:xfrm>
            <a:off x="1600200" y="47244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>
            <p:custDataLst>
              <p:tags r:id="rId22"/>
            </p:custDataLst>
          </p:nvPr>
        </p:nvCxnSpPr>
        <p:spPr>
          <a:xfrm>
            <a:off x="914400" y="2514600"/>
            <a:ext cx="533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23"/>
            </p:custDataLst>
          </p:nvPr>
        </p:nvSpPr>
        <p:spPr>
          <a:xfrm>
            <a:off x="533400" y="2209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Bad</a:t>
            </a:r>
          </a:p>
        </p:txBody>
      </p:sp>
      <p:cxnSp>
        <p:nvCxnSpPr>
          <p:cNvPr id="27" name="Straight Arrow Connector 26"/>
          <p:cNvCxnSpPr/>
          <p:nvPr>
            <p:custDataLst>
              <p:tags r:id="rId24"/>
            </p:custDataLst>
          </p:nvPr>
        </p:nvCxnSpPr>
        <p:spPr>
          <a:xfrm flipH="1">
            <a:off x="5334000" y="3429000"/>
            <a:ext cx="7620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5"/>
            </p:custDataLst>
          </p:nvPr>
        </p:nvSpPr>
        <p:spPr>
          <a:xfrm>
            <a:off x="6096000" y="3276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4 Rs or (</a:t>
            </a:r>
            <a:r>
              <a:rPr lang="en-US" dirty="0" err="1" smtClean="0"/>
              <a:t>Rrrr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5400" dirty="0" smtClean="0"/>
              <a:t>Reliable</a:t>
            </a:r>
          </a:p>
          <a:p>
            <a:pPr lvl="1">
              <a:buFont typeface="Arial" pitchFamily="34" charset="0"/>
              <a:buChar char="•"/>
            </a:pPr>
            <a:r>
              <a:rPr lang="en-US" sz="5400" dirty="0" smtClean="0"/>
              <a:t>Reparable</a:t>
            </a:r>
          </a:p>
          <a:p>
            <a:pPr lvl="1">
              <a:buFont typeface="Arial" pitchFamily="34" charset="0"/>
              <a:buChar char="•"/>
            </a:pPr>
            <a:r>
              <a:rPr lang="en-US" sz="5400" dirty="0" smtClean="0"/>
              <a:t>Relevant</a:t>
            </a:r>
          </a:p>
          <a:p>
            <a:pPr lvl="1">
              <a:buFont typeface="Arial" pitchFamily="34" charset="0"/>
              <a:buChar char="•"/>
            </a:pPr>
            <a:r>
              <a:rPr lang="en-US" sz="5400" dirty="0" smtClean="0"/>
              <a:t>Reasonable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Practical Benefits of Additional Motors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Cooler motors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Decreased current draw; lower chance of tripping breakers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Redundancy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Lower center of gravity</a:t>
            </a:r>
          </a:p>
          <a:p>
            <a:r>
              <a:rPr lang="en-US" dirty="0" smtClean="0"/>
              <a:t>Drawbacks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Heavier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Useful motors unavailable for other mechanisms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Advanced Drive Trains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Holonomic</a:t>
            </a:r>
            <a:r>
              <a:rPr lang="en-US" dirty="0" smtClean="0"/>
              <a:t> / Omni</a:t>
            </a:r>
          </a:p>
          <a:p>
            <a:pPr lvl="1"/>
            <a:r>
              <a:rPr lang="en-US" dirty="0" err="1" smtClean="0"/>
              <a:t>Holonmic</a:t>
            </a:r>
            <a:r>
              <a:rPr lang="en-US" dirty="0" smtClean="0"/>
              <a:t> Omni Wheels / X Drive</a:t>
            </a:r>
          </a:p>
          <a:p>
            <a:pPr lvl="1"/>
            <a:r>
              <a:rPr lang="en-US" dirty="0" smtClean="0"/>
              <a:t>H Drive</a:t>
            </a:r>
          </a:p>
          <a:p>
            <a:pPr lvl="1"/>
            <a:r>
              <a:rPr lang="en-US" dirty="0" smtClean="0"/>
              <a:t>Mecanum</a:t>
            </a:r>
          </a:p>
          <a:p>
            <a:pPr lvl="1"/>
            <a:r>
              <a:rPr lang="en-US" dirty="0" smtClean="0"/>
              <a:t>Crab\Swerve</a:t>
            </a:r>
          </a:p>
          <a:p>
            <a:r>
              <a:rPr lang="en-US" dirty="0" smtClean="0"/>
              <a:t>Tank Treads</a:t>
            </a:r>
          </a:p>
          <a:p>
            <a:r>
              <a:rPr lang="en-US" dirty="0" smtClean="0"/>
              <a:t>Switchable Drive Trains (like transformers)</a:t>
            </a:r>
          </a:p>
          <a:p>
            <a:pPr lvl="1"/>
            <a:r>
              <a:rPr lang="en-US" dirty="0" err="1" smtClean="0"/>
              <a:t>Octocanum</a:t>
            </a:r>
            <a:endParaRPr lang="en-US" dirty="0" smtClean="0"/>
          </a:p>
          <a:p>
            <a:pPr lvl="1"/>
            <a:r>
              <a:rPr lang="en-US" dirty="0" err="1" smtClean="0"/>
              <a:t>Nonadrive</a:t>
            </a:r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Holonomic</a:t>
            </a:r>
            <a:r>
              <a:rPr lang="en-US" dirty="0" smtClean="0"/>
              <a:t> / X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Omni wheels mounted on the corners</a:t>
            </a:r>
          </a:p>
          <a:p>
            <a:r>
              <a:rPr lang="en-US" dirty="0" smtClean="0"/>
              <a:t>Moves in all direction</a:t>
            </a:r>
          </a:p>
          <a:p>
            <a:r>
              <a:rPr lang="en-US" dirty="0" smtClean="0"/>
              <a:t>Same programming as </a:t>
            </a:r>
            <a:r>
              <a:rPr lang="en-US" dirty="0" err="1" smtClean="0"/>
              <a:t>mecanum</a:t>
            </a:r>
            <a:endParaRPr lang="en-US" dirty="0" smtClean="0"/>
          </a:p>
          <a:p>
            <a:r>
              <a:rPr lang="en-US" dirty="0" smtClean="0"/>
              <a:t>Less torque but more speed than </a:t>
            </a:r>
            <a:r>
              <a:rPr lang="en-US" dirty="0" err="1" smtClean="0"/>
              <a:t>mecanum</a:t>
            </a:r>
            <a:endParaRPr lang="en-US" dirty="0" smtClean="0"/>
          </a:p>
        </p:txBody>
      </p:sp>
      <p:pic>
        <p:nvPicPr>
          <p:cNvPr id="52226" name="Picture 2" descr="http://frc-designs.com/images/cad/robot/2011_258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t="68000"/>
          <a:stretch>
            <a:fillRect/>
          </a:stretch>
        </p:blipFill>
        <p:spPr bwMode="auto">
          <a:xfrm>
            <a:off x="228600" y="3193915"/>
            <a:ext cx="8610600" cy="366408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Needs 5 motors, to have the same forward power as a normal drive train</a:t>
            </a:r>
          </a:p>
          <a:p>
            <a:r>
              <a:rPr lang="en-US" dirty="0" smtClean="0"/>
              <a:t>Takes up more space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Mecanum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Easy to build </a:t>
            </a:r>
            <a:r>
              <a:rPr lang="en-US" dirty="0" err="1" smtClean="0"/>
              <a:t>omni</a:t>
            </a:r>
            <a:r>
              <a:rPr lang="en-US" dirty="0" smtClean="0"/>
              <a:t>-direction drive train</a:t>
            </a:r>
          </a:p>
          <a:p>
            <a:r>
              <a:rPr lang="en-US" dirty="0" smtClean="0"/>
              <a:t>4 motors, 4 gearboxes, and 4 Mecanum wheels</a:t>
            </a:r>
            <a:endParaRPr lang="en-US" dirty="0"/>
          </a:p>
        </p:txBody>
      </p:sp>
      <p:pic>
        <p:nvPicPr>
          <p:cNvPr id="54274" name="Picture 2" descr="http://wiki.team1640.com/images/thumb/7/7f/Mecanum_Chassis_1640_2008.jpg/450px-Mecanum_Chassis_1640_200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616959"/>
            <a:ext cx="5029200" cy="32410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Crab/Swerve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Used interchangeably most of the time</a:t>
            </a:r>
          </a:p>
          <a:p>
            <a:pPr lvl="1"/>
            <a:r>
              <a:rPr lang="en-US" dirty="0" smtClean="0"/>
              <a:t>I try to use crab for non-independently steered wheels</a:t>
            </a:r>
          </a:p>
          <a:p>
            <a:r>
              <a:rPr lang="en-US" dirty="0" smtClean="0"/>
              <a:t>Standard traction wheels are all steered to be able to move in different directions</a:t>
            </a:r>
            <a:endParaRPr lang="en-US" dirty="0"/>
          </a:p>
        </p:txBody>
      </p:sp>
      <p:pic>
        <p:nvPicPr>
          <p:cNvPr id="55298" name="Picture 2" descr="http://www.team221.com/upload/124-revolution_demo_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14300"/>
            <a:ext cx="8991600" cy="6743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Tank Treads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</a:t>
            </a:r>
          </a:p>
          <a:p>
            <a:r>
              <a:rPr lang="en-US" dirty="0" smtClean="0"/>
              <a:t>Harder to make the robot turn well</a:t>
            </a:r>
          </a:p>
          <a:p>
            <a:r>
              <a:rPr lang="en-US" dirty="0" smtClean="0"/>
              <a:t>Get over obstacles easily </a:t>
            </a:r>
          </a:p>
          <a:p>
            <a:pPr lvl="1"/>
            <a:r>
              <a:rPr lang="en-US" sz="1600" dirty="0" smtClean="0"/>
              <a:t>(That’s why they use  them on real tanks)</a:t>
            </a:r>
          </a:p>
          <a:p>
            <a:r>
              <a:rPr lang="en-US" dirty="0" smtClean="0"/>
              <a:t>In FRC it’s normally just large timing belt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200" dirty="0" smtClean="0"/>
              <a:t>Increased surface area does increase pushing power in some way because of the interaction with the carpet and traction material is better than ideal because they interlock some.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Nonadrive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Swap between H-Drive and Traction Wheels</a:t>
            </a:r>
          </a:p>
          <a:p>
            <a:r>
              <a:rPr lang="en-US" dirty="0" smtClean="0"/>
              <a:t>9 Wheels</a:t>
            </a:r>
          </a:p>
          <a:p>
            <a:r>
              <a:rPr lang="en-US" dirty="0" smtClean="0"/>
              <a:t>148 used this in 2010</a:t>
            </a:r>
          </a:p>
          <a:p>
            <a:r>
              <a:rPr lang="en-US" dirty="0" smtClean="0"/>
              <a:t>They pulled their center wheel </a:t>
            </a:r>
          </a:p>
          <a:p>
            <a:pPr>
              <a:buNone/>
            </a:pPr>
            <a:r>
              <a:rPr lang="en-US" dirty="0" smtClean="0"/>
              <a:t>	in 2011 and called it </a:t>
            </a:r>
          </a:p>
          <a:p>
            <a:pPr>
              <a:buNone/>
            </a:pPr>
            <a:r>
              <a:rPr lang="en-US" dirty="0" smtClean="0"/>
              <a:t>	butterfly drive</a:t>
            </a:r>
            <a:endParaRPr lang="en-US" dirty="0"/>
          </a:p>
        </p:txBody>
      </p:sp>
      <p:pic>
        <p:nvPicPr>
          <p:cNvPr id="4" name="Picture 2" descr="https://lh3.googleusercontent.com/-wlOJ8EmJZFk/TWh9AROxpmI/AAAAAAAAAss/ZKPmOSFYVRg/s1600/IMG_021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 t="22652" b="15470"/>
          <a:stretch>
            <a:fillRect/>
          </a:stretch>
        </p:blipFill>
        <p:spPr bwMode="auto">
          <a:xfrm>
            <a:off x="5589284" y="3912925"/>
            <a:ext cx="3554716" cy="2945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2743200" y="624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the Center Wheel -&gt;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Octocanum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Shift from traction wheels to Mecanum wheels</a:t>
            </a:r>
          </a:p>
          <a:p>
            <a:r>
              <a:rPr lang="en-US" dirty="0" smtClean="0"/>
              <a:t>Pushing power and </a:t>
            </a:r>
            <a:r>
              <a:rPr lang="en-US" dirty="0" err="1" smtClean="0"/>
              <a:t>omni</a:t>
            </a:r>
            <a:r>
              <a:rPr lang="en-US" dirty="0" smtClean="0"/>
              <a:t>-directional</a:t>
            </a:r>
          </a:p>
          <a:p>
            <a:r>
              <a:rPr lang="en-US" dirty="0" smtClean="0"/>
              <a:t>HEAVY</a:t>
            </a:r>
            <a:endParaRPr lang="en-US" dirty="0"/>
          </a:p>
        </p:txBody>
      </p:sp>
      <p:pic>
        <p:nvPicPr>
          <p:cNvPr id="1026" name="Picture 2" descr="http://www.chiefdelphi.com/media/img/1bc/1bca6e478979cac6e6ddea53926cbe67_l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50917" y="457200"/>
            <a:ext cx="12694918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http://first.wpi.edu/Images/CMS/First/2007CON_Drive_Systems_Copioli.pdf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Kit </a:t>
            </a:r>
            <a:r>
              <a:rPr lang="en-US" dirty="0" err="1" smtClean="0"/>
              <a:t>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248.e.akamai.net/origin-cdn.volusion.com/vyfsn.knvgw/v/vspfiles/photos/am-223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60931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http://www.chiefdelphi.com/media/papers/2147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http://files.andymark.com/FIRST-Robotics-Drive-Systems.ppt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http://files.andymark.com/x2010-toughbox-user-guide.pdf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http://www2.usfirst.org/2007comp/other/2007%20Guidelines_Tips_Good%20Practices.pdf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CIMs</a:t>
            </a:r>
          </a:p>
          <a:p>
            <a:r>
              <a:rPr lang="en-US" dirty="0" smtClean="0"/>
              <a:t>The most common drive motors and the motors you should use at a minimum.</a:t>
            </a:r>
          </a:p>
          <a:p>
            <a:r>
              <a:rPr lang="en-US" dirty="0" smtClean="0"/>
              <a:t>4 CIMs is required if you want to play on Saturday afternoon.</a:t>
            </a:r>
          </a:p>
          <a:p>
            <a:endParaRPr lang="en-US" dirty="0" smtClean="0"/>
          </a:p>
        </p:txBody>
      </p:sp>
      <p:pic>
        <p:nvPicPr>
          <p:cNvPr id="4" name="Picture 8" descr="FIRST CIM Mo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31919"/>
            <a:ext cx="3657600" cy="292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Motors are described by their specs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286000"/>
          <a:ext cx="8610597" cy="1070920"/>
        </p:xfrm>
        <a:graphic>
          <a:graphicData uri="http://schemas.openxmlformats.org/drawingml/2006/table">
            <a:tbl>
              <a:tblPr/>
              <a:tblGrid>
                <a:gridCol w="685800"/>
                <a:gridCol w="1143000"/>
                <a:gridCol w="1295400"/>
                <a:gridCol w="1295400"/>
                <a:gridCol w="1168128"/>
                <a:gridCol w="1007623"/>
                <a:gridCol w="1007623"/>
                <a:gridCol w="1007623"/>
              </a:tblGrid>
              <a:tr h="6755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 Speed (RPM)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Stall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Torque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(N-m)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Stall Current (Amp)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 Current (Amp)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 (W)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@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 Power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 @ 40A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4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CIM</a:t>
                      </a:r>
                    </a:p>
                  </a:txBody>
                  <a:tcPr marL="0" marR="17145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4514" name="Picture 2" descr="http://www.instructables.com/files/deriv/FXK/MPQ6/H4VQDF9L/FXKMPQ6H4VQDF9L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23803"/>
            <a:ext cx="6553200" cy="333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instructables.com/files/deriv/FXK/MPQ6/H4VQDF9L/FXKMPQ6H4VQDF9L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3580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Gearing is used most frequently when attached directly to the motor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Spur Gears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Most common gearing we see in FRC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95-98% efficient per stage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Reverse the direction of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rotation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Ratio =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Number of Driven Teeth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Number of Driving Teeth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5" name="Picture 2" descr="Gear Siz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456" y="4267200"/>
            <a:ext cx="3719944" cy="235169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762000" y="6172200"/>
            <a:ext cx="4114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NhZugZQj54LGqLLPz4m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q6lMKgEZsSXMXIwWILh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xc2nGAiJHOMPIKF7ROby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VXrqDqmMJSTFyLFETisO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UuV74I4tWLNlh5WgWRnU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V2cTrcVT6Fvw2XuwmDIf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SduAHClBqMk1yTUagSy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PK2ZMpvJcPWNaZoRuixu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b0oACbmPGTsJnJxIPV5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4KJVMpnfvaT5z1AbNjn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lqBEjMsBoxaGWERGpX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Qiav8E7Mjdl0oij75AN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mu7A9SVN9jhoBlvLQIL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VS5Wk7UpTHG4AjuNDOt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kVfymiRRDtvumhqcj0RU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aiu2yMUNACY6NIdDuJyXb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umkHnGOGdDk7lG8K6sW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2GPDQSo5j2z9EK4vacI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X5YI1ATKyndHjERJQVi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xc2nGAiJHOMPIKF7ROby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VXrqDqmMJSTFyLFETisO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UuV74I4tWLNlh5WgWRnU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V2cTrcVT6Fvw2XuwmDI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B7SYXSMA2y2EKRFa7L3F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SduAHClBqMk1yTUagSy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PK2ZMpvJcPWNaZoRuixu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b0oACbmPGTsJnJxIPV5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4KJVMpnfvaT5z1AbNjn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lqBEjMsBoxaGWERGpXs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Qiav8E7Mjdl0oij75ANU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VS5Wk7UpTHG4AjuNDOt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kVfymiRRDtvumhqcj0RU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85uLCKspaVLDqoH2dXPn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kkI0CiXYq88YxaHLKCx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vy7brXUzgBKbT0IaV20z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z6WcnrutLjDGAUQmFz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lnKfvxgfmiz8LC3qUvt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lQzMVnWY7p9cKzs7WXcv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7s9djfEoa5Yw2TFICSjo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YySuXMzwKSS0J7CH4GjI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ddxysdkkcy9XtAlOhRP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E19y6UOC4sUUkFXpklc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QMD1lfprSBI8yvpT6pv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3zfGRSxtrUplanU4zydC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bc6rZqeMU6P9I4LFnwU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mWAE6GAZNlrWBjQLrPG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Idl1Z2QXmR6Ko3zqS6e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v0EQiTaGHb8nuT5YrcVX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3YGI5XDOavOqHkm9JWMF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C1yGkUE2J2yyXGaANd3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y4cLCitYa4N7lF9pCJ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S8mFZ88yCgUYsutzimy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KQluqoBjKTRMb3oWjkQB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dmcFV3rNz2UoowkuIKX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7Giqbl3eUf0dCYiLsyS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RNFRCPB5E91cfwmvR5J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TyXEsWQ1E9nLcbANQdYh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naTmbXipqzGjOvKjJeCO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MPODWadISA0w9oxNaaka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cqJMpWGNdZGcpuXfDEN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vWHQLylvIj3wYtDpylJC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CC6fltAX1n7KVN5yb7rH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9SwuCe6ru65Nj5JvcRV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oeyQjZaBbFreseJRQlR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E7t0PGUzLv5stiWMU6h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m4CvMl1zTHOnzqmj9uHB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90KqU3rKiZ5dKoojTzy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JWookaBbTOrV22GreE8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E5IvqBWNbkxpVBLlrX8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imFYVQA82GkLlEIpDPNv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FltMyy7B4sYPMmPrF6c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49f6C2jilT2yGku9h10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NwRmzbaGiJsPgjwsV5i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NeGuXwPb3QecmJegs78F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5R4bCO6U9QMHJCG4eDQ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A4XNdEDaDrvu9OqLU04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qE0BAnSuOsDsg0dPBrgY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cetREtIQ3wVcEjMB3gh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zQ7FaDYst0BuO0g3CGp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RHyqy4pDSIb5rL8JIpMX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9iPWrwB8OVGiFWYNics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w4mU2Zn0G3G9nMjeUEqp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1yR1tkxSmFDKat3D1pf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7oinmquu7wZti3N31w3t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wCBPahC0aMcT9zD6T3n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hRqfz0TcocqnLLKBjdvv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69Eunp9qrsSSlJoUHB7X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sMNSmiJaJCOALhB5Dt2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uTp1covUoRi6HRHv3Q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jg9y6pYk82JrnyhEZXd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4KX7jCXDUqeuhTsk6lEP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hFzKo8qcguffPE355TW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RdAN2IKlBT17tixydPcI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Je24Nh0gLStZpOm9A6IsV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dHbLxwF6yeJ7ZxIeqJ5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84tapCJugdQROnBwsJ5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FGnCSRhIQ2lFz7hn73m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h7JlCUglLeDnoNMNKSd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w9Nue5C2pSMaogSwemsu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2cJuAkiuPr8tBzx8FaJ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kyeGbb1smd21wQwCxyt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AeowUdDQ4Swo6BKKuiJU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2VFjZ6HhLxihBv54q5QY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WcsVnVGr0UIfcsQAex9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5P0fEqSE33ZMYsQ3IMB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DTeiuqME2w0JuEk7dLbg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zljDdPQjPy8X6DU7gfz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gptnKaPnbMrHgEW1d2N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D1md8AvlLbyU5T9P4Fu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vpmgbf2wy5pQMs1x2eR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8lz3SnY8gM3hvXQSpgj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3ka6KIPZR1hCnR3yz5fi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KmDHMYGrfPdSWAjqeNi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vf7HNxDfAwlgg0G7mExp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MuW4H9OAwLBGQjWbzru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WfGPbhUEHdDSsCKJPtr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EAanbb56VOqgyGoRYwG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2YRkqQB1zcwnB6FO6IzB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rc33lYvUj8ufxbvRLfu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Kb5hc9qYis5dwFgmuDvF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SlytieXj6ozdrRY3Ll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2ajEQAoKRozlmjJIIQc0Z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DjdoorR9bxyQbeOsDzz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pm1q7nqEXbzLNR2to3LU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R5yek2vhkQFtGlDbZiZ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NtyuToyrp7GDr7Q96OE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aHytOszgeLB2i5GQ96J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M2TvlQcbzuC4jQVqA5S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2pOLtgFyajiBUwAi6I4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qeMPVJwD0iFRZuHAnWv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MHWoPhZa3PIUYAZDkW2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W2w6Bwl8xaN8s4TwTeE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94v6BJBzZNZMKTRJFsPV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7Q8UKO2NStL5TsAvUBx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NDTVi6kFQbSfXhGlQj1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9Fk0E9zb1izAXFXHZNwb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0FZp9aydoim7HszJ9Td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wjuUxdBJrZ5DFF1f0pD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eQYv7fDDYe3x8GVfCk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23MUIUSO3Eyf4EV26l6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z7wkjLNiagpROUIcxJK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oQnjxHPKhtRxWJshQes1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SUcG11yHQ1aioZcBwY0O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tvlQqsGuWlsKkYlqM8mi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mXFG4Md5Rhy1vfIPpUKx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jbNsnKoeULwdyowc5jjh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SUcG11yHQ1aioZcBwY0O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tvlQqsGuWlsKkYlqM8mi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eCv8P11jSkNwGUTCypK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gv7lDS8UnN9DiS4ilHKL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JBT1f6BvRXDGrHlaA50m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QDEdg5cSrdqyLKWpdzS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6DxE5BxhhoOULfm1QvjZ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gSVBeaSrtFklx1GB0Ak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JQYG2bJn7uZFnFIunmo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AqIllevJFkue85Cy8HH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SxTLN3dsTojLkI8QJAgB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lRD1TwcXM57AgyYHQuR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b8wCRPeH8NBJ4QHklZwH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7yP3zqQdfa0GGvugEnJ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Zwu70v8RR86M1YNOfNQU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In9cP5l9YtsNyizrqk5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UtwsQ7Ve1KyN6XNG2wH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jdpveNnvPb7QNfIjDu2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20ustCE3QBJWAf6WBjxI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qXiI5mo1F6oSao0MkKR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7RFscHTIvwetAxaLxhEP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IKIhOEeHgBHVjfyCXl1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yI4IVPZNRqfUQq2CaH8X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DHOtBycz7vAujWnuL4IH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eFHJIV7WGY0G4nTsdrAi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kl76eFW4eUdPt9MSPhr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uDS0AjQh6muullBCGr0C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seUKFlBjQ8VJRued4Dd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lYOqgdAZabQnaD6QDuG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QNJGIFshlHeKzScb4XCn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yBu7osmnpOiCTVVf5oI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StjA7eZJg0kYpcV8O7D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TN3O3eAJ0J7LP92vezeb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4xKaUoph4FpOJ1NNl8nF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iUvJjWzAd9XPoMQWjBjY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zBsUl0Muq6uMfPFb5sI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RTD1XoPMmzmDlUhoByOI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lBw0h8vQgscjJzhj3oF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BuKTGR9FIw0y1uX6Hgv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q1aI7ivp356qbVwwePZ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NJ0gO5hXnfBwasAbyzDf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U7PzqAtrvc5XerHRtp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OEK4W2gqtyOmPTqeFH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3ppSh7CVANezRUe0AZ7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qdd8uH5d7yI3iaPmDqa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8RCOqeKqBL6qewRNyykf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EMAgpj33LFFT5lwGhRt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WSWivPSBKt6SdPdaPrmy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KkqvgRhtMKjHPHk6Odb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Md7Gs611koWu8BRZz0j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yvZwQID8mPwyydnzoasK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LlzIeOEaQEupECGWgiob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Xz2EBZB8OWWDKEW7uOtc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48yLTsU9meTFo0FAcFy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Nxqpzr6reG1aKEpbXs6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t1R2Z9OzHP74uU5P69e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K5fWrUBOEh2wFxTQsKl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eUcTy7N9VZBWUTi0rI7u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xjvLumzotbYLhMM3HTX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2YeyWfHtjMaFxWrFqeef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xTf63o2rPETHhwxVqjHZ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BBfQC2tIEV2arljPciqS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MQEU8vOUxNZkhDRcM0X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E64bBB7pyYf6PpbITYUJ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a73FXZvpUQvObyPWTcN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xgh7heZe4A85BRsSybO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5bOs047ZbgzpVX8WE7T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A0dDSW5IWgZ91RQvYriV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fLCROWyFe5WGBNembaUt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qLWg588rQ9KkLs10889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dlg2hBf70aVWlRVxQpw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Wg2Lla2Mk4gwyAZ2RwcI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pO6a5AhJJfEqpZ0vg45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GPikyNyZAwEmRdEb5ru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R7bZ2lg7DUJy8hRK2uaJ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L38MQ4ZDKfwEYa9yLdI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gWekZp8T8AvYeEj9f7t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yGazBo1EpuQu097raSsZ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Ci5nklp0pAmJm8Rfvc7Z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1tjGAuIX0be1qPHtJDeK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ieO1GvHwlUA9hB3EKVh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ulI1y2ttLpD6a4RzNdgu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qgy6p5Tisol8KtiFXF3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waqZMa84b5k9UrsrCoAs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2jog7fArYbfKnFpiIao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qG2NJz3vpPz3E5l7HPpNB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kzv0OB4SgWaXkGqY7Q2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mYDWlKEOuFmdqfhC0AY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2E3xJ5UVhYKZHBWIDAdp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0a6EgxLszRk6yjIINmu6V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McIYlk43W8YdwmSfje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B6gaGuQstGQZVRKCMiu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kFDQ1J4YmYGLoxJcbKkpk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5r1Lg7kEd3Uxb5sNEPeB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8eAu7DxVX1Tb1O8VeI8O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4oGEaYEEb0VEjNaLZH7h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nVB1g60YSZm3n2GkeLLNK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DZ3DEIBwtFXl9cOssyhi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fnvkKsIqGcGbKGBxjV3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f7QiK71VGzU8Eww3FWJu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hBaGuicye3i2cRoyYiXl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GYEYXwfy0N3JKG8kX9N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EYr8RVelfamZGwGMvbb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80WUpZXURuhVkFxOFkk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slkSODM2sZ7Ede5t16yf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nK0BDbDCQRzKQqbXvfok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HLc1eGwRNxlfDbUNmLgf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lzP6DHO4gdAu2epCXX5Z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G9tlRD4bzlTJtfGohmcQx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1oAN03ISC32ehpCb83O3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J0swusfRMdfppWGqkNU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F88FoJOj9EmkaeiCE5b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Ixw1pZ12jvB4HZz0jbIcp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gLPMqOThVkKgVERnj8N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U5sXPqaXxDY8SnQCj0qS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zTiELgM2QpDGQJktYs6Y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iNMuwHPNj0QSvyEbFTbu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t65geAJmsEMTFRG4ivJX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ubw6iQ1XMKfsBvSgJ5d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QYdMONNcNjkJjAXqpZLm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C3W8jo95gJsQlySw1eaz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4zXqbzUgFGpnnPQeCzGP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ICZMk53X1iFqHZVH9dbey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MHsPRfG8PJpRtcpPhLcf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ZzU0lbOCmbnuC4Hm9mg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THmZ3kr4diCOSL4HKiFzz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cN1Ji7RcLz5rITUQTujc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uYAk7VBPY38vm6ZCTHL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Se6zmfBWASzxWSy3gFXv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01yRA6alFspnGIkCdFF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OPTXFzj0Rgaje41vEvL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8ybQJEshQNstdIXCqB2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cmufAH0aYQjHHkMPPE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oOnUL0vhI2504dRpJpQ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RLQiy249dzvZmOlt3Kg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9v1CQBLn50JPvJoi9Y5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bHYXtmBOjJxfBkgVcso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gwjC5LAiA1YokkDS8pL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ig731dMDpNgGrsEQhQe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hd0WijkZ4dNgd2v1Jmw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8DSaeh8V1GRMZU24Vtj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TafBkf6SubU65n3852R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pr3BYFr3Ear5JIVCXSP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RSPF0NngzAQMLOyJhqr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7pDofpQ8ODQwyqX5D8n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FZDlds5Yj3UJzbMjFDF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eXW64dAoHK87dP1EAV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R1emWYLNMa9OKGo6oRo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BsXXh03Jc0zr6VSHhCC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Yp4lgtxjcmrHqMpZGLJ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eiAteGALhqaCuySWJAc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0ou5ihWRbW0ObLLMfQI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0xNiR6J19P5l0ibZ8oj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CFm7aXkl9l8ZQGMracP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saszN6spCEKjaDuZz4P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SdA5hPo4eeRHGYgmL6qz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RjkilX8CAe6IccEB9dT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exw9WbDLcDYsi9evKvh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wcsqhlXUBAcgn4NMc0WZP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tJJUunEsnrKqHl3IEQFQ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SyShrTXFIKSEzj29wva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SrzRx8y84esJiql1JwX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mKB08oOQJRTmvlPOFms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hzp2gBMEx89ZXgAEEJYs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q2MgpgW3B9F4ztIUG5e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4CWOxgC1pcfiG6Rb3CB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ayFrsDLIB0OFwpO971J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km6J9UrDxo4fBZsfbib1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ZpX1K0fzV2kEY9kBJGr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PhMB2u2BUjGyDxQvwCM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BBo3u5nJxBxHj8zNeiLj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3BAb0tLOc8mcbzvhTLMj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7oMab0CWB1dCFuVHW9X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YFra60W4SgTA2ossIaEo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o8qPvPKlpA4U2w49kPA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7gya5IGJEZjw43x2WL3U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iBjLDiyX6RqoF8D7GmZ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EQKYOgmgqieq31pQmKiv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zSEsD7kEecnM09gkK1F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Awr0BiTOfZD2HGvC5yp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8i3oLB12eh9vh81Cw1Lp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9XsAO7W7hWitn9WcwhN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TbonBs1nemaK96WaMT5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cNKRFkvtCKDN4gcrwu6U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jD0QglvT6DlGYADJMHS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7l1FYlmB05vgu6QP49Y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snhBOMIp2WcTwFPAn9wv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bI5wTWDIM0L8TEomxzT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T1rRyBZpQt3yUPHuPum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uYZLvwWxBlL2aJlzIrbR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JOrfKKEeus8FbotL8Xgp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uKPMDOb2kMjcKwpojrU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fnlzOdGi3vcvcqrWx5TbZ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JQ0g7cha6a0OUlS4qXn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OtcYRrANgoGDNHZIhEt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aiu2yMUNACY6NIdDuJyX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umkHnGOGdDk7lG8K6sW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2GPDQSo5j2z9EK4vacI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X5YI1ATKyndHjERJQVi8"/>
</p:tagLst>
</file>

<file path=ppt/theme/theme1.xml><?xml version="1.0" encoding="utf-8"?>
<a:theme xmlns:a="http://schemas.openxmlformats.org/drawingml/2006/main" name="Spectrum Template">
  <a:themeElements>
    <a:clrScheme name="Custom 5">
      <a:dk1>
        <a:srgbClr val="FFFFFF"/>
      </a:dk1>
      <a:lt1>
        <a:srgbClr val="FFFFFF"/>
      </a:lt1>
      <a:dk2>
        <a:srgbClr val="5F497A"/>
      </a:dk2>
      <a:lt2>
        <a:srgbClr val="330080"/>
      </a:lt2>
      <a:accent1>
        <a:srgbClr val="B2A2C7"/>
      </a:accent1>
      <a:accent2>
        <a:srgbClr val="548DD4"/>
      </a:accent2>
      <a:accent3>
        <a:srgbClr val="9BBB59"/>
      </a:accent3>
      <a:accent4>
        <a:srgbClr val="D99694"/>
      </a:accent4>
      <a:accent5>
        <a:srgbClr val="4BACC6"/>
      </a:accent5>
      <a:accent6>
        <a:srgbClr val="E36C09"/>
      </a:accent6>
      <a:hlink>
        <a:srgbClr val="E36C09"/>
      </a:hlink>
      <a:folHlink>
        <a:srgbClr val="92CD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7328</TotalTime>
  <Words>1546</Words>
  <Application>Microsoft Office PowerPoint</Application>
  <PresentationFormat>On-screen Show (4:3)</PresentationFormat>
  <Paragraphs>367</Paragraphs>
  <Slides>50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Spectrum Template</vt:lpstr>
      <vt:lpstr>Intro to Drive Trains  and Kit Bot Drive</vt:lpstr>
      <vt:lpstr>What is a drive train?</vt:lpstr>
      <vt:lpstr>MVP (Most Valuable Part)</vt:lpstr>
      <vt:lpstr>4 Rs or (Rrrr)</vt:lpstr>
      <vt:lpstr>2013 Kit Bot</vt:lpstr>
      <vt:lpstr>Motors</vt:lpstr>
      <vt:lpstr>Basics of Motors</vt:lpstr>
      <vt:lpstr>PowerPoint Presentation</vt:lpstr>
      <vt:lpstr>Gears</vt:lpstr>
      <vt:lpstr>Toughbox Mini</vt:lpstr>
      <vt:lpstr>Toughbox Mini</vt:lpstr>
      <vt:lpstr>Do The Math</vt:lpstr>
      <vt:lpstr>Do The Math</vt:lpstr>
      <vt:lpstr>Let’s build the Gearboxes</vt:lpstr>
      <vt:lpstr>Belts or Chain</vt:lpstr>
      <vt:lpstr>Kit Bot Belts</vt:lpstr>
      <vt:lpstr>More Math</vt:lpstr>
      <vt:lpstr>More Math</vt:lpstr>
      <vt:lpstr>More Math</vt:lpstr>
      <vt:lpstr>Wheels</vt:lpstr>
      <vt:lpstr>Kit Wheels: AM HiGrip 6”</vt:lpstr>
      <vt:lpstr>Math</vt:lpstr>
      <vt:lpstr>Traction</vt:lpstr>
      <vt:lpstr>Traction</vt:lpstr>
      <vt:lpstr>Power</vt:lpstr>
      <vt:lpstr>Power Limited Drive</vt:lpstr>
      <vt:lpstr>Wheel Base</vt:lpstr>
      <vt:lpstr>Wheels</vt:lpstr>
      <vt:lpstr>Drive Types: 2 wheel drive</vt:lpstr>
      <vt:lpstr>Drive Types: 2 wheel drive</vt:lpstr>
      <vt:lpstr>Drive Types:  4 wheel drive, 2 gearboxes</vt:lpstr>
      <vt:lpstr>Drive Types:  4 wheel drive, 4 gearboxes</vt:lpstr>
      <vt:lpstr>Drive Types:  6 wheel drive, 2 gearboxes</vt:lpstr>
      <vt:lpstr>Drive Types:  N wheel drive, 2 gearboxes</vt:lpstr>
      <vt:lpstr>Good practices:</vt:lpstr>
      <vt:lpstr>Good practices:</vt:lpstr>
      <vt:lpstr>Good practices:</vt:lpstr>
      <vt:lpstr>Good practices:</vt:lpstr>
      <vt:lpstr>Good practices:</vt:lpstr>
      <vt:lpstr>More Power</vt:lpstr>
      <vt:lpstr>Advanced Drive Trains</vt:lpstr>
      <vt:lpstr>Holonomic / X Drive</vt:lpstr>
      <vt:lpstr>H Drive</vt:lpstr>
      <vt:lpstr>Mecanum</vt:lpstr>
      <vt:lpstr>Crab/Swerve</vt:lpstr>
      <vt:lpstr>Tank Treads</vt:lpstr>
      <vt:lpstr>Nonadrive</vt:lpstr>
      <vt:lpstr>Octocanum</vt:lpstr>
      <vt:lpstr>For More Details</vt:lpstr>
      <vt:lpstr>References </vt:lpstr>
    </vt:vector>
  </TitlesOfParts>
  <Company>JAG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Drive Trains</dc:title>
  <dc:creator>Allen Gregory</dc:creator>
  <cp:lastModifiedBy>Alexander Millan</cp:lastModifiedBy>
  <cp:revision>15</cp:revision>
  <dcterms:created xsi:type="dcterms:W3CDTF">2011-10-31T07:27:50Z</dcterms:created>
  <dcterms:modified xsi:type="dcterms:W3CDTF">2014-12-27T22:16:07Z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1ZdyJVjROWHhFKx1625fShsONj1e02DAakLgSQnLvu5Y</vt:lpwstr>
  </property>
  <property fmtid="{D5CDD505-2E9C-101B-9397-08002B2CF9AE}" pid="4" name="Google.Documents.RevisionId">
    <vt:lpwstr>04886316528057939189</vt:lpwstr>
  </property>
  <property fmtid="{D5CDD505-2E9C-101B-9397-08002B2CF9AE}" pid="5" name="Google.Documents.PreviousRevisionId">
    <vt:lpwstr>01697145349659407347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