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8" r:id="rId5"/>
    <p:sldId id="258" r:id="rId6"/>
    <p:sldId id="264" r:id="rId7"/>
    <p:sldId id="269" r:id="rId8"/>
    <p:sldId id="259" r:id="rId9"/>
    <p:sldId id="265" r:id="rId10"/>
    <p:sldId id="260" r:id="rId11"/>
    <p:sldId id="271" r:id="rId12"/>
    <p:sldId id="272" r:id="rId13"/>
    <p:sldId id="261" r:id="rId14"/>
    <p:sldId id="266" r:id="rId15"/>
    <p:sldId id="262" r:id="rId16"/>
    <p:sldId id="270" r:id="rId17"/>
    <p:sldId id="26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191DB45-2430-40E0-9380-995EB3D5BFD3}" type="datetimeFigureOut">
              <a:rPr lang="en-US" smtClean="0"/>
              <a:t>11/4/2015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81443EA-4C24-4BDC-9C15-28FF01B6232B}"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91DB45-2430-40E0-9380-995EB3D5BFD3}"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443EA-4C24-4BDC-9C15-28FF01B623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91DB45-2430-40E0-9380-995EB3D5BFD3}"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443EA-4C24-4BDC-9C15-28FF01B623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191DB45-2430-40E0-9380-995EB3D5BFD3}"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443EA-4C24-4BDC-9C15-28FF01B6232B}"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191DB45-2430-40E0-9380-995EB3D5BFD3}" type="datetimeFigureOut">
              <a:rPr lang="en-US" smtClean="0"/>
              <a:t>11/4/2015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81443EA-4C24-4BDC-9C15-28FF01B6232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191DB45-2430-40E0-9380-995EB3D5BFD3}"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443EA-4C24-4BDC-9C15-28FF01B6232B}"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191DB45-2430-40E0-9380-995EB3D5BFD3}" type="datetimeFigureOut">
              <a:rPr lang="en-US" smtClean="0"/>
              <a:t>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1443EA-4C24-4BDC-9C15-28FF01B6232B}"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91DB45-2430-40E0-9380-995EB3D5BFD3}" type="datetimeFigureOut">
              <a:rPr lang="en-US" smtClean="0"/>
              <a:t>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1443EA-4C24-4BDC-9C15-28FF01B623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1DB45-2430-40E0-9380-995EB3D5BFD3}" type="datetimeFigureOut">
              <a:rPr lang="en-US" smtClean="0"/>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1443EA-4C24-4BDC-9C15-28FF01B623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191DB45-2430-40E0-9380-995EB3D5BFD3}"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443EA-4C24-4BDC-9C15-28FF01B6232B}"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191DB45-2430-40E0-9380-995EB3D5BFD3}" type="datetimeFigureOut">
              <a:rPr lang="en-US" smtClean="0"/>
              <a:t>11/4/2015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81443EA-4C24-4BDC-9C15-28FF01B6232B}"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191DB45-2430-40E0-9380-995EB3D5BFD3}" type="datetimeFigureOut">
              <a:rPr lang="en-US" smtClean="0"/>
              <a:t>11/4/2015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81443EA-4C24-4BDC-9C15-28FF01B623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GrgA9hReUHs" TargetMode="External"/><Relationship Id="rId2" Type="http://schemas.openxmlformats.org/officeDocument/2006/relationships/hyperlink" Target="https://www.youtube.com/watch?v=ZBbgiBU96m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r>
              <a:rPr lang="en-US" dirty="0" smtClean="0"/>
              <a:t>Presented by:</a:t>
            </a:r>
          </a:p>
          <a:p>
            <a:r>
              <a:rPr lang="en-US" dirty="0" smtClean="0"/>
              <a:t>Richard Hathcoat</a:t>
            </a:r>
          </a:p>
          <a:p>
            <a:r>
              <a:rPr lang="en-US" dirty="0" smtClean="0"/>
              <a:t>&amp;</a:t>
            </a:r>
          </a:p>
          <a:p>
            <a:r>
              <a:rPr lang="en-US" dirty="0" smtClean="0"/>
              <a:t>Alexander Millan</a:t>
            </a:r>
            <a:endParaRPr lang="en-US" dirty="0" smtClean="0"/>
          </a:p>
          <a:p>
            <a:endParaRPr lang="en-US" dirty="0"/>
          </a:p>
        </p:txBody>
      </p:sp>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2015</a:t>
            </a:r>
            <a:br>
              <a:rPr lang="en-US" dirty="0" smtClean="0"/>
            </a:br>
            <a:r>
              <a:rPr lang="en-US" dirty="0" smtClean="0"/>
              <a:t>Electrical Training</a:t>
            </a:r>
            <a:br>
              <a:rPr lang="en-US" dirty="0" smtClean="0"/>
            </a:br>
            <a:endParaRPr lang="en-US" dirty="0"/>
          </a:p>
        </p:txBody>
      </p:sp>
    </p:spTree>
    <p:extLst>
      <p:ext uri="{BB962C8B-B14F-4D97-AF65-F5344CB8AC3E}">
        <p14:creationId xmlns:p14="http://schemas.microsoft.com/office/powerpoint/2010/main" val="624538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Rules for wiring</a:t>
            </a:r>
            <a:br>
              <a:rPr lang="en-US" dirty="0" smtClean="0"/>
            </a:br>
            <a:endParaRPr lang="en-US"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762000" y="2590800"/>
            <a:ext cx="7772400" cy="3631367"/>
          </a:xfrm>
        </p:spPr>
      </p:pic>
      <p:sp>
        <p:nvSpPr>
          <p:cNvPr id="5" name="TextBox 4"/>
          <p:cNvSpPr txBox="1"/>
          <p:nvPr/>
        </p:nvSpPr>
        <p:spPr>
          <a:xfrm>
            <a:off x="304800" y="1295400"/>
            <a:ext cx="8458200" cy="1077218"/>
          </a:xfrm>
          <a:prstGeom prst="rect">
            <a:avLst/>
          </a:prstGeom>
          <a:noFill/>
        </p:spPr>
        <p:txBody>
          <a:bodyPr wrap="square" rtlCol="0">
            <a:spAutoFit/>
          </a:bodyPr>
          <a:lstStyle/>
          <a:p>
            <a:pPr>
              <a:spcBef>
                <a:spcPts val="600"/>
              </a:spcBef>
            </a:pPr>
            <a:r>
              <a:rPr lang="en-US" dirty="0" smtClean="0"/>
              <a:t>FIRST Rules recommend:</a:t>
            </a:r>
          </a:p>
          <a:p>
            <a:pPr marL="285750" indent="-285750">
              <a:spcBef>
                <a:spcPts val="600"/>
              </a:spcBef>
              <a:buFont typeface="Arial" panose="020B0604020202020204" pitchFamily="34" charset="0"/>
              <a:buChar char="•"/>
            </a:pPr>
            <a:r>
              <a:rPr lang="en-US" dirty="0" smtClean="0"/>
              <a:t>Organized wiring</a:t>
            </a:r>
          </a:p>
          <a:p>
            <a:pPr marL="285750" indent="-285750">
              <a:spcBef>
                <a:spcPts val="600"/>
              </a:spcBef>
              <a:buFont typeface="Arial" panose="020B0604020202020204" pitchFamily="34" charset="0"/>
              <a:buChar char="•"/>
            </a:pPr>
            <a:r>
              <a:rPr lang="en-US" dirty="0" smtClean="0"/>
              <a:t>Tight connections</a:t>
            </a:r>
            <a:endParaRPr lang="en-US" dirty="0"/>
          </a:p>
        </p:txBody>
      </p:sp>
    </p:spTree>
    <p:extLst>
      <p:ext uri="{BB962C8B-B14F-4D97-AF65-F5344CB8AC3E}">
        <p14:creationId xmlns:p14="http://schemas.microsoft.com/office/powerpoint/2010/main" val="1971182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FIRST Rules for </a:t>
            </a:r>
            <a:r>
              <a:rPr lang="en-US" dirty="0" smtClean="0"/>
              <a:t>wiring</a:t>
            </a:r>
            <a:br>
              <a:rPr lang="en-US" dirty="0" smtClean="0"/>
            </a:br>
            <a:r>
              <a:rPr lang="en-US" dirty="0" smtClean="0"/>
              <a:t>(cont’d)</a:t>
            </a:r>
            <a:endParaRPr lang="en-US" dirty="0"/>
          </a:p>
        </p:txBody>
      </p:sp>
      <p:sp>
        <p:nvSpPr>
          <p:cNvPr id="3" name="Content Placeholder 2"/>
          <p:cNvSpPr>
            <a:spLocks noGrp="1"/>
          </p:cNvSpPr>
          <p:nvPr>
            <p:ph sz="quarter" idx="1"/>
          </p:nvPr>
        </p:nvSpPr>
        <p:spPr>
          <a:xfrm>
            <a:off x="-48087" y="1600200"/>
            <a:ext cx="7315200" cy="5181600"/>
          </a:xfrm>
        </p:spPr>
        <p:txBody>
          <a:bodyPr/>
          <a:lstStyle/>
          <a:p>
            <a:r>
              <a:rPr lang="en-US" dirty="0" smtClean="0"/>
              <a:t>Common Wiring Problems / Solutions</a:t>
            </a:r>
          </a:p>
          <a:p>
            <a:pPr marL="457200" lvl="1" indent="0">
              <a:buNone/>
            </a:pPr>
            <a:r>
              <a:rPr lang="en-US" sz="2000" dirty="0" smtClean="0"/>
              <a:t>1) </a:t>
            </a:r>
            <a:r>
              <a:rPr lang="en-US" sz="2000" u="sng" dirty="0" smtClean="0"/>
              <a:t>Problem:</a:t>
            </a:r>
            <a:r>
              <a:rPr lang="en-US" sz="2000" dirty="0" smtClean="0"/>
              <a:t> Plug on </a:t>
            </a:r>
            <a:r>
              <a:rPr lang="en-US" sz="2000" dirty="0" err="1"/>
              <a:t>T</a:t>
            </a:r>
            <a:r>
              <a:rPr lang="en-US" sz="2000" dirty="0" err="1" smtClean="0"/>
              <a:t>etrix</a:t>
            </a:r>
            <a:r>
              <a:rPr lang="en-US" sz="2000" dirty="0" smtClean="0"/>
              <a:t> battery not reliable</a:t>
            </a:r>
          </a:p>
          <a:p>
            <a:pPr marL="457200" lvl="1" indent="0">
              <a:buNone/>
            </a:pPr>
            <a:r>
              <a:rPr lang="en-US" sz="2000" dirty="0" smtClean="0"/>
              <a:t>    </a:t>
            </a:r>
            <a:r>
              <a:rPr lang="en-US" sz="2000" u="sng" dirty="0" smtClean="0"/>
              <a:t>Solution:</a:t>
            </a:r>
            <a:r>
              <a:rPr lang="en-US" sz="2000" dirty="0" smtClean="0"/>
              <a:t> replace with quick-disconnect plug</a:t>
            </a:r>
          </a:p>
          <a:p>
            <a:pPr marL="457200" lvl="1" indent="0">
              <a:buNone/>
            </a:pPr>
            <a:endParaRPr lang="en-US" sz="2000" dirty="0" smtClean="0"/>
          </a:p>
          <a:p>
            <a:pPr marL="457200" lvl="1" indent="0">
              <a:buNone/>
            </a:pPr>
            <a:r>
              <a:rPr lang="en-US" sz="2000" dirty="0" smtClean="0"/>
              <a:t>2) </a:t>
            </a:r>
            <a:r>
              <a:rPr lang="en-US" sz="2000" u="sng" dirty="0" smtClean="0"/>
              <a:t>Problem:</a:t>
            </a:r>
            <a:r>
              <a:rPr lang="en-US" sz="2000" dirty="0" smtClean="0"/>
              <a:t> Crimp-on connectors – never use on solid   core wire</a:t>
            </a:r>
          </a:p>
          <a:p>
            <a:pPr marL="457200" lvl="1" indent="0">
              <a:buNone/>
            </a:pPr>
            <a:r>
              <a:rPr lang="en-US" sz="2000" dirty="0"/>
              <a:t> </a:t>
            </a:r>
            <a:r>
              <a:rPr lang="en-US" sz="2000" dirty="0" smtClean="0"/>
              <a:t>    </a:t>
            </a:r>
            <a:r>
              <a:rPr lang="en-US" sz="2000" u="sng" dirty="0" smtClean="0"/>
              <a:t>Solution:</a:t>
            </a:r>
            <a:r>
              <a:rPr lang="en-US" sz="2000" dirty="0" smtClean="0"/>
              <a:t> Cut tinned section / replace with new blade connector</a:t>
            </a:r>
          </a:p>
          <a:p>
            <a:pPr marL="457200" lvl="1" indent="0">
              <a:buNone/>
            </a:pPr>
            <a:endParaRPr lang="en-US" sz="2000" dirty="0" smtClean="0"/>
          </a:p>
          <a:p>
            <a:pPr marL="457200" lvl="1" indent="0">
              <a:buNone/>
            </a:pPr>
            <a:r>
              <a:rPr lang="en-US" sz="2000" dirty="0" smtClean="0"/>
              <a:t>3) </a:t>
            </a:r>
            <a:r>
              <a:rPr lang="en-US" sz="2000" u="sng" dirty="0" smtClean="0"/>
              <a:t>Problem:</a:t>
            </a:r>
            <a:r>
              <a:rPr lang="en-US" sz="2000" dirty="0" smtClean="0"/>
              <a:t> Screw terminals cause                                                        loose connections</a:t>
            </a:r>
          </a:p>
          <a:p>
            <a:pPr marL="457200" lvl="1" indent="0">
              <a:buNone/>
            </a:pPr>
            <a:r>
              <a:rPr lang="en-US" sz="2000" dirty="0"/>
              <a:t> </a:t>
            </a:r>
            <a:r>
              <a:rPr lang="en-US" sz="2000" dirty="0" smtClean="0"/>
              <a:t>   </a:t>
            </a:r>
            <a:r>
              <a:rPr lang="en-US" sz="2000" u="sng" dirty="0" smtClean="0"/>
              <a:t>Solution:</a:t>
            </a:r>
            <a:r>
              <a:rPr lang="en-US" sz="2000" dirty="0" smtClean="0"/>
              <a:t> Use Ferrules or End Sleeves                                                to avoid wire strays and a better connection</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0" y="1981200"/>
            <a:ext cx="1170561" cy="14478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200" y="4179827"/>
            <a:ext cx="1795463" cy="141638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7000" y="4983772"/>
            <a:ext cx="2519353" cy="1730209"/>
          </a:xfrm>
          <a:prstGeom prst="rect">
            <a:avLst/>
          </a:prstGeom>
        </p:spPr>
      </p:pic>
    </p:spTree>
    <p:extLst>
      <p:ext uri="{BB962C8B-B14F-4D97-AF65-F5344CB8AC3E}">
        <p14:creationId xmlns:p14="http://schemas.microsoft.com/office/powerpoint/2010/main" val="3445359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FIRST Rules for wiring</a:t>
            </a:r>
            <a:br>
              <a:rPr lang="en-US" dirty="0"/>
            </a:br>
            <a:r>
              <a:rPr lang="en-US" dirty="0"/>
              <a:t>(cont’d)</a:t>
            </a:r>
          </a:p>
        </p:txBody>
      </p:sp>
      <p:sp>
        <p:nvSpPr>
          <p:cNvPr id="3" name="Content Placeholder 2"/>
          <p:cNvSpPr>
            <a:spLocks noGrp="1"/>
          </p:cNvSpPr>
          <p:nvPr>
            <p:ph sz="quarter" idx="1"/>
          </p:nvPr>
        </p:nvSpPr>
        <p:spPr>
          <a:xfrm>
            <a:off x="457200" y="1981200"/>
            <a:ext cx="8229600" cy="4144963"/>
          </a:xfrm>
        </p:spPr>
        <p:txBody>
          <a:bodyPr/>
          <a:lstStyle/>
          <a:p>
            <a:r>
              <a:rPr lang="en-US" dirty="0" smtClean="0"/>
              <a:t>Proper Wiring Management</a:t>
            </a:r>
          </a:p>
          <a:p>
            <a:pPr lvl="1"/>
            <a:r>
              <a:rPr lang="en-US" dirty="0" smtClean="0"/>
              <a:t>Keep wiring stationary</a:t>
            </a:r>
          </a:p>
          <a:p>
            <a:pPr lvl="1"/>
            <a:r>
              <a:rPr lang="en-US" dirty="0" smtClean="0"/>
              <a:t>Protect Wiring – use wire loom</a:t>
            </a:r>
          </a:p>
          <a:p>
            <a:pPr lvl="1"/>
            <a:r>
              <a:rPr lang="en-US" dirty="0" smtClean="0"/>
              <a:t>Cut cables to correct length</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4419600"/>
            <a:ext cx="8371924" cy="2258666"/>
          </a:xfrm>
          <a:prstGeom prst="rect">
            <a:avLst/>
          </a:prstGeom>
        </p:spPr>
      </p:pic>
    </p:spTree>
    <p:extLst>
      <p:ext uri="{BB962C8B-B14F-4D97-AF65-F5344CB8AC3E}">
        <p14:creationId xmlns:p14="http://schemas.microsoft.com/office/powerpoint/2010/main" val="3535029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Wiring best practices</a:t>
            </a:r>
            <a:br>
              <a:rPr lang="en-US" dirty="0" smtClean="0"/>
            </a:br>
            <a:endParaRPr lang="en-US" dirty="0"/>
          </a:p>
        </p:txBody>
      </p:sp>
      <p:sp>
        <p:nvSpPr>
          <p:cNvPr id="3" name="Content Placeholder 2"/>
          <p:cNvSpPr>
            <a:spLocks noGrp="1"/>
          </p:cNvSpPr>
          <p:nvPr>
            <p:ph sz="quarter" idx="1"/>
          </p:nvPr>
        </p:nvSpPr>
        <p:spPr>
          <a:xfrm>
            <a:off x="457200" y="940770"/>
            <a:ext cx="8229600" cy="4525963"/>
          </a:xfrm>
        </p:spPr>
        <p:txBody>
          <a:bodyPr/>
          <a:lstStyle/>
          <a:p>
            <a:r>
              <a:rPr lang="en-US" dirty="0" smtClean="0"/>
              <a:t>Wiring Rules</a:t>
            </a:r>
          </a:p>
          <a:p>
            <a:pPr lvl="1"/>
            <a:r>
              <a:rPr lang="en-US" dirty="0" smtClean="0"/>
              <a:t>P.S. &amp; Motor – use shielded twisted pairs</a:t>
            </a:r>
          </a:p>
          <a:p>
            <a:pPr lvl="1"/>
            <a:r>
              <a:rPr lang="en-US" dirty="0" smtClean="0"/>
              <a:t>Keep away from signal-carrying wires</a:t>
            </a:r>
          </a:p>
          <a:p>
            <a:pPr lvl="1"/>
            <a:r>
              <a:rPr lang="en-US" dirty="0" smtClean="0"/>
              <a:t>&lt;5 feet – use 20 gauge for Motor wiring</a:t>
            </a:r>
          </a:p>
          <a:p>
            <a:pPr lvl="1"/>
            <a:r>
              <a:rPr lang="en-US" dirty="0" smtClean="0"/>
              <a:t>&gt;5 feet – use 18 gauge or larger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3352800"/>
            <a:ext cx="4219575" cy="3160608"/>
          </a:xfrm>
          <a:prstGeom prst="rect">
            <a:avLst/>
          </a:prstGeom>
        </p:spPr>
      </p:pic>
    </p:spTree>
    <p:extLst>
      <p:ext uri="{BB962C8B-B14F-4D97-AF65-F5344CB8AC3E}">
        <p14:creationId xmlns:p14="http://schemas.microsoft.com/office/powerpoint/2010/main" val="923547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Wiring termination hands-on practice</a:t>
            </a:r>
            <a:br>
              <a:rPr lang="en-US" dirty="0" smtClean="0"/>
            </a:br>
            <a:endParaRPr lang="en-US" dirty="0"/>
          </a:p>
        </p:txBody>
      </p:sp>
      <p:sp>
        <p:nvSpPr>
          <p:cNvPr id="3" name="Content Placeholder 2"/>
          <p:cNvSpPr>
            <a:spLocks noGrp="1"/>
          </p:cNvSpPr>
          <p:nvPr>
            <p:ph sz="quarter" idx="1"/>
          </p:nvPr>
        </p:nvSpPr>
        <p:spPr>
          <a:xfrm>
            <a:off x="228600" y="938107"/>
            <a:ext cx="3495222" cy="5710558"/>
          </a:xfrm>
        </p:spPr>
        <p:txBody>
          <a:bodyPr>
            <a:normAutofit/>
          </a:bodyPr>
          <a:lstStyle/>
          <a:p>
            <a:pPr marL="0" indent="0">
              <a:buNone/>
            </a:pPr>
            <a:r>
              <a:rPr lang="en-US" dirty="0" smtClean="0"/>
              <a:t>Termination Types</a:t>
            </a:r>
          </a:p>
          <a:p>
            <a:r>
              <a:rPr lang="en-US" dirty="0" smtClean="0"/>
              <a:t>Solder Type</a:t>
            </a:r>
          </a:p>
          <a:p>
            <a:pPr lvl="1"/>
            <a:r>
              <a:rPr lang="en-US" dirty="0" smtClean="0"/>
              <a:t>Strong/solid connection</a:t>
            </a:r>
          </a:p>
          <a:p>
            <a:pPr lvl="1"/>
            <a:r>
              <a:rPr lang="en-US" dirty="0" smtClean="0"/>
              <a:t>More reliable</a:t>
            </a:r>
          </a:p>
          <a:p>
            <a:pPr lvl="1"/>
            <a:endParaRPr lang="en-US" dirty="0" smtClean="0"/>
          </a:p>
          <a:p>
            <a:r>
              <a:rPr lang="en-US" dirty="0" smtClean="0"/>
              <a:t>Crimp Type</a:t>
            </a:r>
          </a:p>
          <a:p>
            <a:pPr lvl="1"/>
            <a:r>
              <a:rPr lang="en-US" dirty="0" smtClean="0"/>
              <a:t>Quick / simple</a:t>
            </a:r>
          </a:p>
          <a:p>
            <a:pPr lvl="1"/>
            <a:r>
              <a:rPr lang="en-US" dirty="0" smtClean="0"/>
              <a:t>Use proper size connector</a:t>
            </a:r>
          </a:p>
          <a:p>
            <a:pPr lvl="1"/>
            <a:r>
              <a:rPr lang="en-US" dirty="0" smtClean="0"/>
              <a:t>Use proper crimp tool</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4038600"/>
            <a:ext cx="5257800" cy="261006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1598434"/>
            <a:ext cx="2012247" cy="201224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01997" y="1924756"/>
            <a:ext cx="2714625" cy="1685925"/>
          </a:xfrm>
          <a:prstGeom prst="rect">
            <a:avLst/>
          </a:prstGeom>
        </p:spPr>
      </p:pic>
      <p:sp>
        <p:nvSpPr>
          <p:cNvPr id="8" name="TextBox 7"/>
          <p:cNvSpPr txBox="1"/>
          <p:nvPr/>
        </p:nvSpPr>
        <p:spPr>
          <a:xfrm>
            <a:off x="3730272" y="1204758"/>
            <a:ext cx="1714501" cy="369332"/>
          </a:xfrm>
          <a:prstGeom prst="rect">
            <a:avLst/>
          </a:prstGeom>
          <a:noFill/>
        </p:spPr>
        <p:txBody>
          <a:bodyPr wrap="square" rtlCol="0">
            <a:spAutoFit/>
          </a:bodyPr>
          <a:lstStyle/>
          <a:p>
            <a:r>
              <a:rPr lang="en-US" dirty="0" smtClean="0"/>
              <a:t>Good solder job</a:t>
            </a:r>
            <a:endParaRPr lang="en-US" dirty="0"/>
          </a:p>
        </p:txBody>
      </p:sp>
      <p:sp>
        <p:nvSpPr>
          <p:cNvPr id="9" name="TextBox 8"/>
          <p:cNvSpPr txBox="1"/>
          <p:nvPr/>
        </p:nvSpPr>
        <p:spPr>
          <a:xfrm>
            <a:off x="6540763" y="1558923"/>
            <a:ext cx="1837091" cy="369332"/>
          </a:xfrm>
          <a:prstGeom prst="rect">
            <a:avLst/>
          </a:prstGeom>
          <a:noFill/>
        </p:spPr>
        <p:txBody>
          <a:bodyPr wrap="square" rtlCol="0">
            <a:spAutoFit/>
          </a:bodyPr>
          <a:lstStyle/>
          <a:p>
            <a:r>
              <a:rPr lang="en-US" dirty="0" smtClean="0"/>
              <a:t>Bad solder </a:t>
            </a:r>
            <a:r>
              <a:rPr lang="en-US" dirty="0"/>
              <a:t>j</a:t>
            </a:r>
            <a:r>
              <a:rPr lang="en-US" dirty="0" smtClean="0"/>
              <a:t>ob</a:t>
            </a:r>
            <a:endParaRPr lang="en-US" dirty="0"/>
          </a:p>
        </p:txBody>
      </p:sp>
    </p:spTree>
    <p:extLst>
      <p:ext uri="{BB962C8B-B14F-4D97-AF65-F5344CB8AC3E}">
        <p14:creationId xmlns:p14="http://schemas.microsoft.com/office/powerpoint/2010/main" val="15828853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Wiring termination hands-on practice</a:t>
            </a:r>
            <a:br>
              <a:rPr lang="en-US" dirty="0" smtClean="0"/>
            </a:br>
            <a:r>
              <a:rPr lang="en-US" dirty="0" smtClean="0"/>
              <a:t>(cont’d)</a:t>
            </a:r>
            <a:endParaRPr lang="en-US" dirty="0"/>
          </a:p>
        </p:txBody>
      </p:sp>
      <p:sp>
        <p:nvSpPr>
          <p:cNvPr id="3" name="Content Placeholder 2"/>
          <p:cNvSpPr>
            <a:spLocks noGrp="1"/>
          </p:cNvSpPr>
          <p:nvPr>
            <p:ph sz="quarter" idx="1"/>
          </p:nvPr>
        </p:nvSpPr>
        <p:spPr>
          <a:xfrm>
            <a:off x="457200" y="1752600"/>
            <a:ext cx="8229600" cy="4876800"/>
          </a:xfrm>
        </p:spPr>
        <p:txBody>
          <a:bodyPr>
            <a:normAutofit/>
          </a:bodyPr>
          <a:lstStyle/>
          <a:p>
            <a:r>
              <a:rPr lang="en-US" dirty="0" smtClean="0"/>
              <a:t>Hands-on Practice</a:t>
            </a:r>
            <a:endParaRPr lang="en-US" dirty="0"/>
          </a:p>
          <a:p>
            <a:pPr lvl="1"/>
            <a:r>
              <a:rPr lang="en-US" dirty="0" smtClean="0"/>
              <a:t>How to attach 2+ wires together</a:t>
            </a:r>
          </a:p>
          <a:p>
            <a:pPr lvl="1"/>
            <a:r>
              <a:rPr lang="en-US" dirty="0" smtClean="0"/>
              <a:t>Find which size termination to use</a:t>
            </a:r>
          </a:p>
          <a:p>
            <a:pPr lvl="1"/>
            <a:r>
              <a:rPr lang="en-US" dirty="0" smtClean="0"/>
              <a:t>How to cut off wire insulation</a:t>
            </a:r>
          </a:p>
          <a:p>
            <a:pPr lvl="1"/>
            <a:r>
              <a:rPr lang="en-US" dirty="0" smtClean="0"/>
              <a:t>Knowledge check of the basic </a:t>
            </a:r>
            <a:r>
              <a:rPr lang="en-US" dirty="0"/>
              <a:t>p</a:t>
            </a:r>
            <a:r>
              <a:rPr lang="en-US" dirty="0" smtClean="0"/>
              <a:t>rinciples of wiring</a:t>
            </a:r>
          </a:p>
          <a:p>
            <a:pPr marL="457200" lvl="1" indent="0">
              <a:buNone/>
            </a:pPr>
            <a:endParaRPr lang="en-US" dirty="0"/>
          </a:p>
        </p:txBody>
      </p:sp>
    </p:spTree>
    <p:extLst>
      <p:ext uri="{BB962C8B-B14F-4D97-AF65-F5344CB8AC3E}">
        <p14:creationId xmlns:p14="http://schemas.microsoft.com/office/powerpoint/2010/main" val="36364255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Contact Information</a:t>
            </a:r>
            <a:endParaRPr lang="en-US" dirty="0"/>
          </a:p>
        </p:txBody>
      </p:sp>
      <p:sp>
        <p:nvSpPr>
          <p:cNvPr id="3" name="Content Placeholder 2"/>
          <p:cNvSpPr>
            <a:spLocks noGrp="1"/>
          </p:cNvSpPr>
          <p:nvPr>
            <p:ph sz="quarter" idx="1"/>
          </p:nvPr>
        </p:nvSpPr>
        <p:spPr>
          <a:xfrm>
            <a:off x="914400" y="2286000"/>
            <a:ext cx="7772400" cy="3733800"/>
          </a:xfrm>
        </p:spPr>
        <p:txBody>
          <a:bodyPr/>
          <a:lstStyle/>
          <a:p>
            <a:r>
              <a:rPr lang="en-US" dirty="0" smtClean="0"/>
              <a:t>Have questions or need help in the future!</a:t>
            </a:r>
          </a:p>
          <a:p>
            <a:pPr lvl="1"/>
            <a:r>
              <a:rPr lang="en-US" dirty="0" smtClean="0"/>
              <a:t>Email me at rfhathc3@bechtel.com</a:t>
            </a:r>
            <a:endParaRPr lang="en-US" dirty="0"/>
          </a:p>
        </p:txBody>
      </p:sp>
    </p:spTree>
    <p:extLst>
      <p:ext uri="{BB962C8B-B14F-4D97-AF65-F5344CB8AC3E}">
        <p14:creationId xmlns:p14="http://schemas.microsoft.com/office/powerpoint/2010/main" val="29482602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sz="quarter" idx="1"/>
          </p:nvPr>
        </p:nvSpPr>
        <p:spPr>
          <a:xfrm>
            <a:off x="1524000" y="2133600"/>
            <a:ext cx="6553200" cy="2895599"/>
          </a:xfrm>
        </p:spPr>
        <p:txBody>
          <a:bodyPr>
            <a:normAutofit/>
          </a:bodyPr>
          <a:lstStyle/>
          <a:p>
            <a:pPr marL="0" indent="0" algn="just">
              <a:buNone/>
            </a:pPr>
            <a:endParaRPr lang="en-US" dirty="0" smtClean="0"/>
          </a:p>
          <a:p>
            <a:pPr marL="0" indent="0" algn="ctr">
              <a:buNone/>
            </a:pPr>
            <a:r>
              <a:rPr lang="en-US" sz="7200" b="1" dirty="0" smtClean="0"/>
              <a:t>QUESTIONS ???</a:t>
            </a:r>
            <a:endParaRPr lang="en-US" sz="7200" b="1" dirty="0"/>
          </a:p>
        </p:txBody>
      </p:sp>
    </p:spTree>
    <p:extLst>
      <p:ext uri="{BB962C8B-B14F-4D97-AF65-F5344CB8AC3E}">
        <p14:creationId xmlns:p14="http://schemas.microsoft.com/office/powerpoint/2010/main" val="464463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lstStyle/>
          <a:p>
            <a:r>
              <a:rPr lang="en-US" dirty="0" smtClean="0"/>
              <a:t>Electricity 101: Current vs. Voltage</a:t>
            </a:r>
          </a:p>
          <a:p>
            <a:r>
              <a:rPr lang="en-US" dirty="0" smtClean="0"/>
              <a:t>Understanding Cable Sizes</a:t>
            </a:r>
          </a:p>
          <a:p>
            <a:r>
              <a:rPr lang="en-US" dirty="0" smtClean="0"/>
              <a:t>FIRST Rules for wiring</a:t>
            </a:r>
          </a:p>
          <a:p>
            <a:r>
              <a:rPr lang="en-US" dirty="0" smtClean="0"/>
              <a:t>Wiring best practices</a:t>
            </a:r>
          </a:p>
          <a:p>
            <a:r>
              <a:rPr lang="en-US" dirty="0" smtClean="0"/>
              <a:t>Wiring termination hands-on practice</a:t>
            </a:r>
          </a:p>
          <a:p>
            <a:r>
              <a:rPr lang="en-US" dirty="0" smtClean="0"/>
              <a:t>Q &amp; A</a:t>
            </a:r>
            <a:endParaRPr lang="en-US" dirty="0"/>
          </a:p>
        </p:txBody>
      </p:sp>
    </p:spTree>
    <p:extLst>
      <p:ext uri="{BB962C8B-B14F-4D97-AF65-F5344CB8AC3E}">
        <p14:creationId xmlns:p14="http://schemas.microsoft.com/office/powerpoint/2010/main" val="3201982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Electricity 101: Current vs. Voltage</a:t>
            </a:r>
            <a:endParaRPr lang="en-US" dirty="0"/>
          </a:p>
        </p:txBody>
      </p:sp>
      <p:sp>
        <p:nvSpPr>
          <p:cNvPr id="3" name="Content Placeholder 2"/>
          <p:cNvSpPr>
            <a:spLocks noGrp="1"/>
          </p:cNvSpPr>
          <p:nvPr>
            <p:ph sz="quarter" idx="1"/>
          </p:nvPr>
        </p:nvSpPr>
        <p:spPr>
          <a:xfrm>
            <a:off x="457200" y="1600200"/>
            <a:ext cx="8229600" cy="4800600"/>
          </a:xfrm>
        </p:spPr>
        <p:txBody>
          <a:bodyPr>
            <a:normAutofit/>
          </a:bodyPr>
          <a:lstStyle/>
          <a:p>
            <a:r>
              <a:rPr lang="en-US" dirty="0" smtClean="0"/>
              <a:t>Comparisons</a:t>
            </a:r>
          </a:p>
          <a:p>
            <a:pPr lvl="1"/>
            <a:r>
              <a:rPr lang="en-US" dirty="0" smtClean="0"/>
              <a:t>Both related to electricity</a:t>
            </a:r>
          </a:p>
          <a:p>
            <a:pPr lvl="1"/>
            <a:r>
              <a:rPr lang="en-US" dirty="0" smtClean="0"/>
              <a:t>Voltage, Current, and Resistance – ohms law</a:t>
            </a:r>
          </a:p>
          <a:p>
            <a:pPr lvl="2"/>
            <a:r>
              <a:rPr lang="en-US" dirty="0" smtClean="0"/>
              <a:t>V=I/R</a:t>
            </a:r>
          </a:p>
          <a:p>
            <a:pPr marL="0" indent="0">
              <a:buNone/>
            </a:pPr>
            <a:endParaRPr lang="en-US" dirty="0" smtClean="0"/>
          </a:p>
          <a:p>
            <a:r>
              <a:rPr lang="en-US" dirty="0" smtClean="0"/>
              <a:t>Differences</a:t>
            </a:r>
          </a:p>
          <a:p>
            <a:pPr lvl="1"/>
            <a:r>
              <a:rPr lang="en-US" dirty="0" smtClean="0"/>
              <a:t>Voltage hurts, but current kills!</a:t>
            </a:r>
          </a:p>
          <a:p>
            <a:pPr lvl="1"/>
            <a:r>
              <a:rPr lang="en-US" dirty="0" smtClean="0"/>
              <a:t>In circuits</a:t>
            </a:r>
          </a:p>
          <a:p>
            <a:pPr lvl="2"/>
            <a:r>
              <a:rPr lang="en-US" dirty="0" smtClean="0"/>
              <a:t>Series – currents are same, voltage is distributed</a:t>
            </a:r>
          </a:p>
          <a:p>
            <a:pPr lvl="2"/>
            <a:r>
              <a:rPr lang="en-US" dirty="0" smtClean="0"/>
              <a:t>Parallel – current is distributed, voltages are same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2971800"/>
            <a:ext cx="1828800" cy="1258784"/>
          </a:xfrm>
          <a:prstGeom prst="rect">
            <a:avLst/>
          </a:prstGeom>
        </p:spPr>
      </p:pic>
    </p:spTree>
    <p:extLst>
      <p:ext uri="{BB962C8B-B14F-4D97-AF65-F5344CB8AC3E}">
        <p14:creationId xmlns:p14="http://schemas.microsoft.com/office/powerpoint/2010/main" val="4271511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Electricity 101: Current vs. Voltage</a:t>
            </a:r>
            <a:br>
              <a:rPr lang="en-US" dirty="0" smtClean="0"/>
            </a:br>
            <a:r>
              <a:rPr lang="en-US" dirty="0" smtClean="0"/>
              <a:t>(cont’d)</a:t>
            </a:r>
            <a:endParaRPr lang="en-US" dirty="0"/>
          </a:p>
        </p:txBody>
      </p:sp>
      <p:sp>
        <p:nvSpPr>
          <p:cNvPr id="3" name="Content Placeholder 2"/>
          <p:cNvSpPr>
            <a:spLocks noGrp="1"/>
          </p:cNvSpPr>
          <p:nvPr>
            <p:ph sz="quarter" idx="1"/>
          </p:nvPr>
        </p:nvSpPr>
        <p:spPr>
          <a:xfrm>
            <a:off x="457200" y="1905000"/>
            <a:ext cx="8229600" cy="4221163"/>
          </a:xfrm>
        </p:spPr>
        <p:txBody>
          <a:bodyPr/>
          <a:lstStyle/>
          <a:p>
            <a:r>
              <a:rPr lang="en-US" dirty="0" smtClean="0"/>
              <a:t>Relationship</a:t>
            </a:r>
          </a:p>
          <a:p>
            <a:pPr lvl="1"/>
            <a:r>
              <a:rPr lang="en-US" dirty="0" smtClean="0"/>
              <a:t>Current is the effect as Voltage is the cause</a:t>
            </a:r>
          </a:p>
          <a:p>
            <a:pPr lvl="1"/>
            <a:r>
              <a:rPr lang="en-US" dirty="0" smtClean="0"/>
              <a:t>No Current w/o Voltage</a:t>
            </a:r>
          </a:p>
          <a:p>
            <a:pPr lvl="1"/>
            <a:r>
              <a:rPr lang="en-US" dirty="0" smtClean="0"/>
              <a:t>Voltage can exist w/o Current</a:t>
            </a:r>
            <a:endParaRPr lang="en-US" dirty="0"/>
          </a:p>
        </p:txBody>
      </p:sp>
    </p:spTree>
    <p:extLst>
      <p:ext uri="{BB962C8B-B14F-4D97-AF65-F5344CB8AC3E}">
        <p14:creationId xmlns:p14="http://schemas.microsoft.com/office/powerpoint/2010/main" val="1605892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Electricity 101: Current vs. Voltage</a:t>
            </a:r>
            <a:br>
              <a:rPr lang="en-US" dirty="0" smtClean="0"/>
            </a:br>
            <a:r>
              <a:rPr lang="en-US" dirty="0" smtClean="0"/>
              <a:t>(cont’d</a:t>
            </a:r>
            <a:r>
              <a:rPr lang="en-US" dirty="0" smtClean="0"/>
              <a:t>)</a:t>
            </a:r>
            <a:endParaRPr lang="en-US" dirty="0"/>
          </a:p>
        </p:txBody>
      </p:sp>
      <p:sp>
        <p:nvSpPr>
          <p:cNvPr id="3" name="Content Placeholder 2"/>
          <p:cNvSpPr>
            <a:spLocks noGrp="1"/>
          </p:cNvSpPr>
          <p:nvPr>
            <p:ph sz="quarter" idx="1"/>
          </p:nvPr>
        </p:nvSpPr>
        <p:spPr/>
        <p:txBody>
          <a:bodyPr>
            <a:normAutofit/>
          </a:bodyPr>
          <a:lstStyle/>
          <a:p>
            <a:pPr marL="0" indent="0">
              <a:buNone/>
            </a:pPr>
            <a:r>
              <a:rPr lang="en-US" sz="3200" dirty="0" smtClean="0"/>
              <a:t>Current</a:t>
            </a:r>
          </a:p>
          <a:p>
            <a:r>
              <a:rPr lang="en-US" dirty="0" smtClean="0"/>
              <a:t>What is Current?</a:t>
            </a:r>
          </a:p>
          <a:p>
            <a:pPr lvl="1"/>
            <a:r>
              <a:rPr lang="en-US" dirty="0" smtClean="0"/>
              <a:t>Flow of electric charge across an element</a:t>
            </a:r>
          </a:p>
          <a:p>
            <a:pPr lvl="1"/>
            <a:r>
              <a:rPr lang="en-US" dirty="0" smtClean="0"/>
              <a:t>Symbol = I</a:t>
            </a:r>
          </a:p>
          <a:p>
            <a:pPr lvl="1"/>
            <a:endParaRPr lang="en-US" dirty="0"/>
          </a:p>
          <a:p>
            <a:r>
              <a:rPr lang="en-US" dirty="0" smtClean="0"/>
              <a:t>Scenario</a:t>
            </a:r>
          </a:p>
          <a:p>
            <a:pPr lvl="1"/>
            <a:r>
              <a:rPr lang="en-US" dirty="0" smtClean="0"/>
              <a:t>Connect a tube to a tank. Now place an obstruction (Resistance) in middle of tube.  If the tube is small, then the water flow would be less (less current flow). If the tube is large, then the water flow would be greater (more current flow).</a:t>
            </a:r>
            <a:endParaRPr lang="en-US" dirty="0"/>
          </a:p>
        </p:txBody>
      </p:sp>
    </p:spTree>
    <p:extLst>
      <p:ext uri="{BB962C8B-B14F-4D97-AF65-F5344CB8AC3E}">
        <p14:creationId xmlns:p14="http://schemas.microsoft.com/office/powerpoint/2010/main" val="3769175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Electricity 101: Current vs. Voltage (cont’d)</a:t>
            </a:r>
            <a:endParaRPr lang="en-US" dirty="0"/>
          </a:p>
        </p:txBody>
      </p:sp>
      <p:sp>
        <p:nvSpPr>
          <p:cNvPr id="3" name="Content Placeholder 2"/>
          <p:cNvSpPr>
            <a:spLocks noGrp="1"/>
          </p:cNvSpPr>
          <p:nvPr>
            <p:ph sz="quarter" idx="1"/>
          </p:nvPr>
        </p:nvSpPr>
        <p:spPr/>
        <p:txBody>
          <a:bodyPr>
            <a:normAutofit/>
          </a:bodyPr>
          <a:lstStyle/>
          <a:p>
            <a:pPr marL="0" indent="0">
              <a:buNone/>
            </a:pPr>
            <a:r>
              <a:rPr lang="en-US" sz="3200" dirty="0" smtClean="0"/>
              <a:t>Voltage</a:t>
            </a:r>
          </a:p>
          <a:p>
            <a:r>
              <a:rPr lang="en-US" dirty="0" smtClean="0"/>
              <a:t>What is voltage</a:t>
            </a:r>
          </a:p>
          <a:p>
            <a:pPr lvl="1"/>
            <a:r>
              <a:rPr lang="en-US" dirty="0" smtClean="0"/>
              <a:t>Potential difference between 2 points</a:t>
            </a:r>
          </a:p>
          <a:p>
            <a:pPr lvl="1"/>
            <a:r>
              <a:rPr lang="en-US" dirty="0" smtClean="0"/>
              <a:t>Symbol = V</a:t>
            </a:r>
          </a:p>
          <a:p>
            <a:r>
              <a:rPr lang="en-US" dirty="0" smtClean="0"/>
              <a:t>Types – AC, DC</a:t>
            </a:r>
          </a:p>
          <a:p>
            <a:r>
              <a:rPr lang="en-US" dirty="0" smtClean="0"/>
              <a:t>Scenario</a:t>
            </a:r>
          </a:p>
          <a:p>
            <a:pPr lvl="1"/>
            <a:r>
              <a:rPr lang="en-US" dirty="0" smtClean="0"/>
              <a:t>2 water tanks. One half empty, one full. The difference  of the water levels in the 2 tanks is similar to voltage difference.</a:t>
            </a:r>
          </a:p>
          <a:p>
            <a:pPr lvl="1"/>
            <a:endParaRPr lang="en-US" dirty="0"/>
          </a:p>
        </p:txBody>
      </p:sp>
    </p:spTree>
    <p:extLst>
      <p:ext uri="{BB962C8B-B14F-4D97-AF65-F5344CB8AC3E}">
        <p14:creationId xmlns:p14="http://schemas.microsoft.com/office/powerpoint/2010/main" val="815112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Electricity 101: Current vs. Voltage (cont’d)</a:t>
            </a:r>
          </a:p>
        </p:txBody>
      </p:sp>
      <p:sp>
        <p:nvSpPr>
          <p:cNvPr id="3" name="Content Placeholder 2"/>
          <p:cNvSpPr>
            <a:spLocks noGrp="1"/>
          </p:cNvSpPr>
          <p:nvPr>
            <p:ph sz="quarter" idx="1"/>
          </p:nvPr>
        </p:nvSpPr>
        <p:spPr>
          <a:xfrm>
            <a:off x="457200" y="1828800"/>
            <a:ext cx="8229600" cy="4297363"/>
          </a:xfrm>
        </p:spPr>
        <p:txBody>
          <a:bodyPr>
            <a:noAutofit/>
          </a:bodyPr>
          <a:lstStyle/>
          <a:p>
            <a:r>
              <a:rPr lang="en-US" dirty="0" smtClean="0"/>
              <a:t>Measuring Voltage Video using </a:t>
            </a:r>
            <a:r>
              <a:rPr lang="en-US" dirty="0" err="1" smtClean="0"/>
              <a:t>Multimeter</a:t>
            </a:r>
            <a:endParaRPr lang="en-US" dirty="0" smtClean="0"/>
          </a:p>
          <a:p>
            <a:pPr lvl="1"/>
            <a:r>
              <a:rPr lang="en-US" sz="2400" dirty="0">
                <a:hlinkClick r:id="rId2"/>
              </a:rPr>
              <a:t>https://www.youtube.com/watch?v=ZBbgiBU96mM</a:t>
            </a:r>
            <a:endParaRPr lang="en-US" sz="2400" dirty="0"/>
          </a:p>
          <a:p>
            <a:pPr lvl="1"/>
            <a:r>
              <a:rPr lang="en-US" sz="2400" dirty="0" smtClean="0"/>
              <a:t>10.28 to 17 </a:t>
            </a:r>
            <a:r>
              <a:rPr lang="en-US" sz="2400" dirty="0" err="1" smtClean="0"/>
              <a:t>mins</a:t>
            </a:r>
            <a:endParaRPr lang="en-US" sz="2400" dirty="0" smtClean="0"/>
          </a:p>
          <a:p>
            <a:pPr marL="457200" lvl="1" indent="0">
              <a:buNone/>
            </a:pPr>
            <a:endParaRPr lang="en-US" sz="2400" dirty="0"/>
          </a:p>
          <a:p>
            <a:r>
              <a:rPr lang="en-US" dirty="0" smtClean="0"/>
              <a:t>Measuring Current Video using </a:t>
            </a:r>
            <a:r>
              <a:rPr lang="en-US" dirty="0" err="1" smtClean="0"/>
              <a:t>Multimeter</a:t>
            </a:r>
            <a:endParaRPr lang="en-US" dirty="0" smtClean="0"/>
          </a:p>
          <a:p>
            <a:pPr lvl="1"/>
            <a:r>
              <a:rPr lang="en-US" sz="2400" dirty="0">
                <a:hlinkClick r:id="rId3"/>
              </a:rPr>
              <a:t>https://www.youtube.com/watch?v=GrgA9hReUHs</a:t>
            </a:r>
            <a:endParaRPr lang="en-US" sz="2400" dirty="0"/>
          </a:p>
          <a:p>
            <a:pPr lvl="1"/>
            <a:r>
              <a:rPr lang="en-US" sz="2400" dirty="0" smtClean="0"/>
              <a:t>7.05 to 11.18 </a:t>
            </a:r>
            <a:r>
              <a:rPr lang="en-US" sz="2400" dirty="0" err="1" smtClean="0"/>
              <a:t>mins</a:t>
            </a:r>
            <a:endParaRPr lang="en-US" sz="2400" dirty="0"/>
          </a:p>
        </p:txBody>
      </p:sp>
    </p:spTree>
    <p:extLst>
      <p:ext uri="{BB962C8B-B14F-4D97-AF65-F5344CB8AC3E}">
        <p14:creationId xmlns:p14="http://schemas.microsoft.com/office/powerpoint/2010/main" val="1703507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Cable Sizes</a:t>
            </a:r>
            <a:br>
              <a:rPr lang="en-US" dirty="0" smtClean="0"/>
            </a:br>
            <a:endParaRPr lang="en-US"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191000" y="1066800"/>
            <a:ext cx="4572000" cy="5502867"/>
          </a:xfrm>
        </p:spPr>
      </p:pic>
      <p:sp>
        <p:nvSpPr>
          <p:cNvPr id="5" name="TextBox 4"/>
          <p:cNvSpPr txBox="1"/>
          <p:nvPr/>
        </p:nvSpPr>
        <p:spPr>
          <a:xfrm>
            <a:off x="838200" y="1447800"/>
            <a:ext cx="3276600" cy="397031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smaller the gauge #, the larger the wire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Different sizes are used for different applications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Each gauge size can carry a max amount of current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If bundle cables then current rating decreases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367712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Cable Sizes</a:t>
            </a:r>
            <a:br>
              <a:rPr lang="en-US" dirty="0" smtClean="0"/>
            </a:br>
            <a:r>
              <a:rPr lang="en-US" dirty="0" smtClean="0"/>
              <a:t>(cont’d)</a:t>
            </a:r>
            <a:endParaRPr lang="en-US"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76200" y="1981200"/>
            <a:ext cx="5334000" cy="4173361"/>
          </a:xfrm>
        </p:spPr>
      </p:pic>
      <p:sp>
        <p:nvSpPr>
          <p:cNvPr id="5" name="TextBox 4"/>
          <p:cNvSpPr txBox="1"/>
          <p:nvPr/>
        </p:nvSpPr>
        <p:spPr>
          <a:xfrm>
            <a:off x="4953000" y="1600200"/>
            <a:ext cx="4038600" cy="4801314"/>
          </a:xfrm>
          <a:prstGeom prst="rect">
            <a:avLst/>
          </a:prstGeom>
          <a:noFill/>
        </p:spPr>
        <p:txBody>
          <a:bodyPr wrap="square" rtlCol="0">
            <a:spAutoFit/>
          </a:bodyPr>
          <a:lstStyle/>
          <a:p>
            <a:r>
              <a:rPr lang="en-US" dirty="0" smtClean="0"/>
              <a:t>“Thin wall” Cable</a:t>
            </a:r>
          </a:p>
          <a:p>
            <a:pPr marL="742950" lvl="1" indent="-285750">
              <a:buFont typeface="Arial" panose="020B0604020202020204" pitchFamily="34" charset="0"/>
              <a:buChar char="•"/>
            </a:pPr>
            <a:r>
              <a:rPr lang="en-US" dirty="0" smtClean="0"/>
              <a:t>Thin layer of insulation</a:t>
            </a:r>
          </a:p>
          <a:p>
            <a:pPr marL="742950" lvl="1" indent="-285750">
              <a:buFont typeface="Arial" panose="020B0604020202020204" pitchFamily="34" charset="0"/>
              <a:buChar char="•"/>
            </a:pPr>
            <a:r>
              <a:rPr lang="en-US" dirty="0" smtClean="0"/>
              <a:t>Higher grade</a:t>
            </a:r>
          </a:p>
          <a:p>
            <a:pPr marL="742950" lvl="1" indent="-285750">
              <a:buFont typeface="Arial" panose="020B0604020202020204" pitchFamily="34" charset="0"/>
              <a:buChar char="•"/>
            </a:pPr>
            <a:r>
              <a:rPr lang="en-US" dirty="0" smtClean="0"/>
              <a:t>Lighter/denser</a:t>
            </a:r>
          </a:p>
          <a:p>
            <a:pPr marL="742950" lvl="1" indent="-285750">
              <a:buFont typeface="Arial" panose="020B0604020202020204" pitchFamily="34" charset="0"/>
              <a:buChar char="•"/>
            </a:pPr>
            <a:r>
              <a:rPr lang="en-US" dirty="0" smtClean="0"/>
              <a:t>More resistant to impact damage</a:t>
            </a:r>
          </a:p>
          <a:p>
            <a:pPr marL="742950" lvl="1" indent="-285750">
              <a:buFont typeface="Arial" panose="020B0604020202020204" pitchFamily="34" charset="0"/>
              <a:buChar char="•"/>
            </a:pPr>
            <a:r>
              <a:rPr lang="en-US" dirty="0" smtClean="0"/>
              <a:t>Used in aviation</a:t>
            </a:r>
          </a:p>
          <a:p>
            <a:pPr marL="742950" lvl="1" indent="-285750">
              <a:buFont typeface="Arial" panose="020B0604020202020204" pitchFamily="34" charset="0"/>
              <a:buChar char="•"/>
            </a:pPr>
            <a:endParaRPr lang="en-US" dirty="0"/>
          </a:p>
          <a:p>
            <a:r>
              <a:rPr lang="en-US" dirty="0" smtClean="0"/>
              <a:t>“Tinned” Cable</a:t>
            </a:r>
          </a:p>
          <a:p>
            <a:pPr marL="742950" lvl="1" indent="-285750">
              <a:buFont typeface="Arial" panose="020B0604020202020204" pitchFamily="34" charset="0"/>
              <a:buChar char="•"/>
            </a:pPr>
            <a:r>
              <a:rPr lang="en-US" dirty="0" smtClean="0"/>
              <a:t>Looks silver when insulation stripped</a:t>
            </a:r>
          </a:p>
          <a:p>
            <a:pPr marL="742950" lvl="1" indent="-285750">
              <a:buFont typeface="Arial" panose="020B0604020202020204" pitchFamily="34" charset="0"/>
              <a:buChar char="•"/>
            </a:pPr>
            <a:r>
              <a:rPr lang="en-US" dirty="0" smtClean="0"/>
              <a:t>Does not corrode as easily</a:t>
            </a:r>
          </a:p>
          <a:p>
            <a:pPr marL="742950" lvl="1" indent="-285750">
              <a:buFont typeface="Arial" panose="020B0604020202020204" pitchFamily="34" charset="0"/>
              <a:buChar char="•"/>
            </a:pPr>
            <a:r>
              <a:rPr lang="en-US" dirty="0" smtClean="0"/>
              <a:t>Use heat shrink at end to help prevent corrosion</a:t>
            </a:r>
          </a:p>
          <a:p>
            <a:pPr marL="742950" lvl="1" indent="-285750">
              <a:buFont typeface="Arial" panose="020B0604020202020204" pitchFamily="34" charset="0"/>
              <a:buChar char="•"/>
            </a:pPr>
            <a:endParaRPr lang="en-US" dirty="0"/>
          </a:p>
          <a:p>
            <a:r>
              <a:rPr lang="en-US" dirty="0" smtClean="0"/>
              <a:t># of strands in cable</a:t>
            </a:r>
          </a:p>
          <a:p>
            <a:pPr marL="742950" lvl="1" indent="-285750">
              <a:buFont typeface="Arial" panose="020B0604020202020204" pitchFamily="34" charset="0"/>
              <a:buChar char="•"/>
            </a:pPr>
            <a:r>
              <a:rPr lang="en-US" dirty="0" smtClean="0"/>
              <a:t>More strands = more flexible</a:t>
            </a:r>
          </a:p>
          <a:p>
            <a:pPr marL="742950" lvl="1" indent="-285750">
              <a:buFont typeface="Arial" panose="020B0604020202020204" pitchFamily="34" charset="0"/>
              <a:buChar char="•"/>
            </a:pPr>
            <a:r>
              <a:rPr lang="en-US" dirty="0" smtClean="0"/>
              <a:t>Increased cost</a:t>
            </a:r>
          </a:p>
        </p:txBody>
      </p:sp>
    </p:spTree>
    <p:extLst>
      <p:ext uri="{BB962C8B-B14F-4D97-AF65-F5344CB8AC3E}">
        <p14:creationId xmlns:p14="http://schemas.microsoft.com/office/powerpoint/2010/main" val="35703918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149</TotalTime>
  <Words>598</Words>
  <Application>Microsoft Office PowerPoint</Application>
  <PresentationFormat>On-screen Show (4:3)</PresentationFormat>
  <Paragraphs>126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 2015 Electrical Training </vt:lpstr>
      <vt:lpstr>Agenda</vt:lpstr>
      <vt:lpstr>Electricity 101: Current vs. Voltage</vt:lpstr>
      <vt:lpstr>Electricity 101: Current vs. Voltage (cont’d)</vt:lpstr>
      <vt:lpstr>Electricity 101: Current vs. Voltage (cont’d)</vt:lpstr>
      <vt:lpstr>Electricity 101: Current vs. Voltage (cont’d)</vt:lpstr>
      <vt:lpstr>Electricity 101: Current vs. Voltage (cont’d)</vt:lpstr>
      <vt:lpstr>Understanding Cable Sizes </vt:lpstr>
      <vt:lpstr>Understanding Cable Sizes (cont’d)</vt:lpstr>
      <vt:lpstr>FIRST Rules for wiring </vt:lpstr>
      <vt:lpstr>FIRST Rules for wiring (cont’d)</vt:lpstr>
      <vt:lpstr>FIRST Rules for wiring (cont’d)</vt:lpstr>
      <vt:lpstr>Wiring best practices </vt:lpstr>
      <vt:lpstr>Wiring termination hands-on practice </vt:lpstr>
      <vt:lpstr>Wiring termination hands-on practice (cont’d)</vt:lpstr>
      <vt:lpstr>Contact Information</vt:lpstr>
      <vt:lpstr> </vt:lpstr>
    </vt:vector>
  </TitlesOfParts>
  <Company>Bechtel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Electrical Training</dc:title>
  <dc:creator>R.Hathcoat x5004</dc:creator>
  <cp:lastModifiedBy>R.Hathcoat x5004</cp:lastModifiedBy>
  <cp:revision>18</cp:revision>
  <dcterms:created xsi:type="dcterms:W3CDTF">2015-11-04T18:56:20Z</dcterms:created>
  <dcterms:modified xsi:type="dcterms:W3CDTF">2015-11-04T21:42:43Z</dcterms:modified>
</cp:coreProperties>
</file>